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6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7" r:id="rId13"/>
    <p:sldId id="270" r:id="rId14"/>
    <p:sldId id="271" r:id="rId15"/>
    <p:sldId id="272" r:id="rId16"/>
    <p:sldId id="273" r:id="rId17"/>
    <p:sldId id="293" r:id="rId18"/>
    <p:sldId id="274" r:id="rId19"/>
    <p:sldId id="294" r:id="rId20"/>
    <p:sldId id="275" r:id="rId21"/>
    <p:sldId id="295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714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rbel" pitchFamily="34" charset="0"/>
              </a:defRPr>
            </a:lvl1pPr>
          </a:lstStyle>
          <a:p>
            <a:endParaRPr lang="es-E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itchFamily="34" charset="0"/>
              </a:defRPr>
            </a:lvl1pPr>
          </a:lstStyle>
          <a:p>
            <a:fld id="{D29E7566-3E8A-4E11-8E1B-600F929720E2}" type="datetimeFigureOut">
              <a:rPr lang="es-ES"/>
              <a:pPr/>
              <a:t>13/02/2009</a:t>
            </a:fld>
            <a:endParaRPr lang="es-E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rbel" pitchFamily="34" charset="0"/>
              </a:defRPr>
            </a:lvl1pPr>
          </a:lstStyle>
          <a:p>
            <a:endParaRPr lang="es-E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itchFamily="34" charset="0"/>
              </a:defRPr>
            </a:lvl1pPr>
          </a:lstStyle>
          <a:p>
            <a:fld id="{DE6F7853-376E-4F1C-9447-072CEB41C034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3368A17-D6B3-4B9B-95D6-CAC723C022A8}" type="datetimeFigureOut">
              <a:rPr lang="en-US"/>
              <a:pPr>
                <a:defRPr/>
              </a:pPr>
              <a:t>2/13/2009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n-U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FD6BD67-6F78-480B-ADB0-E84C64AF402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06BFB9-7B20-4FF5-ABC2-34FDDDA54CD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1 Rectángulo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38 Rectángulo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39 Rectángulo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40 Rectángulo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41 Rectángulo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55 Rectángulo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64 Rectángulo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65 Rectángulo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66 Rectángulo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5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D244B3-76CC-401E-824C-15DE180615A7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16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7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B4858C-A0FD-4677-83B6-369C1F28CF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51485-B8A5-465D-B295-D78A6097E132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58740-F2CA-4605-B718-5614E79A19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839BD-F7B5-47C8-BBCA-7842762C03B4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79B36-96AD-4A98-ABE0-4A7F16F6DC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ECB6-C840-4FD7-B424-9F46542D4233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B6EF3-2B75-4D22-AF1D-CE3C15BAE42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Forma libre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14 Forma libre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12 Forma libre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24 Forma libre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25 Forma libre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6 Rectángulo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7 Rectángulo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8 Rectángulo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9 Rectángulo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10 Rectángulo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11 Rectángulo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4C22BE-80A6-4E39-AEF8-ACFC5477DED4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2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2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991122-B126-4C6E-9F85-6EEFAA66FC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B2E39B-57A5-4CAE-ABEC-F4AFD58752FE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C926DD2-8C26-406C-891E-6A0F2886B7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4 Rectángulo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5 Rectángulo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16 Rectángulo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17 Rectángulo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8 Rectángulo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9 Rectángulo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20 Rectángulo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21 Rectángulo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28 Rectángulo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9 Rectángulo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5393FE-B208-437B-B55F-B606BE4B4EA0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1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95822F-D715-4DE4-A0BB-7E3B1F98A5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1309E-998C-496A-971C-43C8865B6FF2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8489-B2F9-4CCB-9B97-60B0F97B1A6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554B7C-D6EB-4B3F-9DA2-8201CA9350DF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0EC408-E0C5-4DD5-B15D-1607CDB811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753AD-6FA2-4D4E-BBBB-959E2BF60244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EB8AA-4EF1-4863-90A9-69A9DB3A2B3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Rectángulo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8 Conector recto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9 Grupo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14 Conector recto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15 Conector recto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16 Conector recto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13 Grupo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10 Conector recto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1 Conector recto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2 Conector recto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17 Grupo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18 Conector recto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9 Conector recto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20 Conector recto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36C683-2098-4CFA-AFC7-A1CF75ABA68E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20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2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86B03D-A445-494A-AB1E-5C71BC1DEC5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Rectángulo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Rectángulo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16 Rectángulo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6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C0D0032-25ED-443B-8E95-4630F9435C84}" type="datetime1">
              <a:rPr lang="es-ES"/>
              <a:pPr>
                <a:defRPr/>
              </a:pPr>
              <a:t>13/02/2009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  <a:latin typeface="Corbel" pitchFamily="34" charset="0"/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C640C39-CF6B-49B9-9315-8F717BAF868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22" r:id="rId4"/>
    <p:sldLayoutId id="2147483723" r:id="rId5"/>
    <p:sldLayoutId id="2147483718" r:id="rId6"/>
    <p:sldLayoutId id="2147483724" r:id="rId7"/>
    <p:sldLayoutId id="2147483717" r:id="rId8"/>
    <p:sldLayoutId id="2147483725" r:id="rId9"/>
    <p:sldLayoutId id="2147483716" r:id="rId10"/>
    <p:sldLayoutId id="2147483715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49C9B9-9F37-4D8C-9638-25D714471B88}" type="slidenum">
              <a:rPr lang="es-ES"/>
              <a:pPr>
                <a:defRPr/>
              </a:pPr>
              <a:t>1</a:t>
            </a:fld>
            <a:endParaRPr lang="es-ES"/>
          </a:p>
        </p:txBody>
      </p:sp>
      <p:sp>
        <p:nvSpPr>
          <p:cNvPr id="14337" name="Text Box 4"/>
          <p:cNvSpPr txBox="1">
            <a:spLocks noChangeArrowheads="1"/>
          </p:cNvSpPr>
          <p:nvPr/>
        </p:nvSpPr>
        <p:spPr bwMode="auto">
          <a:xfrm>
            <a:off x="2000250" y="428625"/>
            <a:ext cx="6270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latin typeface="Corbel" pitchFamily="34" charset="0"/>
              </a:rPr>
              <a:t>2º Congreso Nacional de Palma de Aceite</a:t>
            </a:r>
            <a:endParaRPr lang="en-US" sz="2800">
              <a:latin typeface="Corbel" pitchFamily="34" charset="0"/>
            </a:endParaRPr>
          </a:p>
        </p:txBody>
      </p:sp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714375" y="2286000"/>
            <a:ext cx="8201025" cy="954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latin typeface="Corbel" pitchFamily="34" charset="0"/>
              </a:rPr>
              <a:t>Taller : “  Herramientas para la Administración de Plantaciones de Palma de Aceite”</a:t>
            </a:r>
            <a:endParaRPr lang="en-US" sz="2800">
              <a:latin typeface="Corbel" pitchFamily="34" charset="0"/>
            </a:endParaRP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2786063" y="3714750"/>
            <a:ext cx="606901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latin typeface="Corbel" pitchFamily="34" charset="0"/>
              </a:rPr>
              <a:t>Instructor:</a:t>
            </a:r>
          </a:p>
          <a:p>
            <a:r>
              <a:rPr lang="es-MX" sz="2800">
                <a:latin typeface="Corbel" pitchFamily="34" charset="0"/>
              </a:rPr>
              <a:t>C.P. Pablo Cancino Perez.</a:t>
            </a:r>
          </a:p>
          <a:p>
            <a:r>
              <a:rPr lang="es-MX" sz="2800">
                <a:latin typeface="Corbel" pitchFamily="34" charset="0"/>
              </a:rPr>
              <a:t>Ing. Armando B. Reyes Martínez, MSc F.</a:t>
            </a:r>
          </a:p>
          <a:p>
            <a:r>
              <a:rPr lang="es-MX" sz="2800">
                <a:latin typeface="Corbel" pitchFamily="34" charset="0"/>
              </a:rPr>
              <a:t>Fomento Económico de Chiapas, A.C.</a:t>
            </a: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428625" y="5715000"/>
            <a:ext cx="6705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800">
                <a:latin typeface="Corbel" pitchFamily="34" charset="0"/>
              </a:rPr>
              <a:t>Palenque, Chiapas.  Febrero 2009.</a:t>
            </a:r>
            <a:endParaRPr lang="en-US" sz="2800">
              <a:latin typeface="Corbel" pitchFamily="34" charset="0"/>
            </a:endParaRPr>
          </a:p>
          <a:p>
            <a:endParaRPr lang="en-US" sz="2800">
              <a:latin typeface="Corbel" pitchFamily="34" charset="0"/>
            </a:endParaRPr>
          </a:p>
        </p:txBody>
      </p:sp>
      <p:pic>
        <p:nvPicPr>
          <p:cNvPr id="14341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" y="366713"/>
            <a:ext cx="922338" cy="884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orbel" pitchFamily="34" charset="0"/>
            </a:endParaRPr>
          </a:p>
        </p:txBody>
      </p:sp>
      <p:pic>
        <p:nvPicPr>
          <p:cNvPr id="14343" name="Picture 3" descr="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13" y="5572125"/>
            <a:ext cx="857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387D0-7C86-4AA6-B87A-FD21C13A2D54}" type="slidenum">
              <a:rPr lang="es-ES"/>
              <a:pPr>
                <a:defRPr/>
              </a:pPr>
              <a:t>10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280988" y="1522413"/>
            <a:ext cx="7720012" cy="4835525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 Producción Primaria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1900" dirty="0" smtClean="0"/>
              <a:t> Ubicación de todos los procesadores de palma de aceite e identificar donde existen faltantes. 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1900" dirty="0" smtClean="0"/>
              <a:t> En caso de tener baja productividad que no cubre la demanda, mejorar eficiencia lo cual impacta en rendimiento de cosecha.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 Industrialización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1900" dirty="0" smtClean="0"/>
              <a:t> Volúmenes elevados de racimos de palma de aceite.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1900" dirty="0" smtClean="0"/>
              <a:t>Profesionalización para administrar , producir , operar la planta industrial.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1900" dirty="0" smtClean="0"/>
              <a:t> Identificación de componentes de demanda.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1900" dirty="0" smtClean="0"/>
              <a:t> De extracción pasar a Refinerías o Planta </a:t>
            </a:r>
            <a:r>
              <a:rPr lang="es-MX" sz="1900" dirty="0" err="1" smtClean="0"/>
              <a:t>Oleoquímica</a:t>
            </a:r>
            <a:r>
              <a:rPr lang="es-MX" sz="1900" dirty="0" smtClean="0"/>
              <a:t>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  Comercialización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 Industria Alimentos ( Aceites )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Industria de Cosméticos y Detergentes 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Industria química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Industria de Alimentos Balanceados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Incremento en Ventas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7715272" y="1500174"/>
            <a:ext cx="571500" cy="4714875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Menos"/>
          <p:cNvSpPr/>
          <p:nvPr/>
        </p:nvSpPr>
        <p:spPr>
          <a:xfrm>
            <a:off x="8283575" y="1462088"/>
            <a:ext cx="357188" cy="214312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Más"/>
          <p:cNvSpPr/>
          <p:nvPr/>
        </p:nvSpPr>
        <p:spPr>
          <a:xfrm>
            <a:off x="8304213" y="5767388"/>
            <a:ext cx="428625" cy="357187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559" name="8 CuadroTexto"/>
          <p:cNvSpPr txBox="1">
            <a:spLocks noChangeArrowheads="1"/>
          </p:cNvSpPr>
          <p:nvPr/>
        </p:nvSpPr>
        <p:spPr bwMode="auto">
          <a:xfrm>
            <a:off x="8089900" y="3494088"/>
            <a:ext cx="1127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Valor</a:t>
            </a:r>
          </a:p>
          <a:p>
            <a:r>
              <a:rPr lang="es-MX">
                <a:latin typeface="Corbel" pitchFamily="34" charset="0"/>
              </a:rPr>
              <a:t>Agregado</a:t>
            </a:r>
            <a:endParaRPr lang="en-US">
              <a:latin typeface="Corbel" pitchFamily="34" charset="0"/>
            </a:endParaRPr>
          </a:p>
        </p:txBody>
      </p:sp>
      <p:sp>
        <p:nvSpPr>
          <p:cNvPr id="23560" name="10 CuadroTexto"/>
          <p:cNvSpPr txBox="1">
            <a:spLocks noChangeArrowheads="1"/>
          </p:cNvSpPr>
          <p:nvPr/>
        </p:nvSpPr>
        <p:spPr bwMode="auto">
          <a:xfrm>
            <a:off x="796925" y="6278563"/>
            <a:ext cx="7715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1600">
                <a:latin typeface="Corbel" pitchFamily="34" charset="0"/>
              </a:rPr>
              <a:t>Fuente:  Tecnología para la Producción de Palma de Aceite, Libro Técnico. Diciembre 2006.</a:t>
            </a:r>
            <a:endParaRPr lang="en-US" sz="160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78CC4-2586-4280-9C68-5379ECDE30C2}" type="slidenum">
              <a:rPr lang="es-ES"/>
              <a:pPr>
                <a:defRPr/>
              </a:pPr>
              <a:t>11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7651750" cy="229235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Para obtener una rentabilidad adecuada es prioritario: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Tener idea clara de los precios del aceite crudo para determinación de precios de fruta fresca.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Tener idea de la estructura de costos para la producción de una tonelada ( Mano de Obra – labores culturales -, Insumos – fertilizantes, plaguicidas, </a:t>
            </a:r>
            <a:r>
              <a:rPr lang="es-MX" dirty="0" err="1" smtClean="0"/>
              <a:t>etc</a:t>
            </a:r>
            <a:r>
              <a:rPr lang="es-MX" dirty="0" smtClean="0"/>
              <a:t> -  e Indirectos – combustibles, equipos, </a:t>
            </a:r>
            <a:r>
              <a:rPr lang="es-MX" dirty="0" err="1" smtClean="0"/>
              <a:t>etc</a:t>
            </a:r>
            <a:r>
              <a:rPr lang="es-MX" dirty="0" smtClean="0"/>
              <a:t> -  )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Tener una idea precisa de los gastos de operación relacionadas con la plantación.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Ingresos y Rentabilidad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5603" name="3 CuadroTexto"/>
          <p:cNvSpPr txBox="1">
            <a:spLocks noChangeArrowheads="1"/>
          </p:cNvSpPr>
          <p:nvPr/>
        </p:nvSpPr>
        <p:spPr bwMode="auto">
          <a:xfrm>
            <a:off x="2214563" y="4000500"/>
            <a:ext cx="5692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Precio de venta – Costos – Gastos =  Utilidad de Operación.</a:t>
            </a:r>
            <a:endParaRPr lang="en-US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EE50EE-F51B-4A10-ADF0-E9259C97A708}" type="slidenum">
              <a:rPr lang="es-ES"/>
              <a:pPr>
                <a:defRPr/>
              </a:pPr>
              <a:t>12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38" y="2857500"/>
            <a:ext cx="8156575" cy="7778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MX" sz="4400" dirty="0" smtClean="0">
                <a:solidFill>
                  <a:schemeClr val="tx2">
                    <a:satMod val="200000"/>
                  </a:schemeClr>
                </a:solidFill>
              </a:rPr>
              <a:t>ADMINISTRACIÓN</a:t>
            </a:r>
            <a:endParaRPr lang="en-US" sz="44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D4FD5-138E-4032-AF87-2A45F4769824}" type="slidenum">
              <a:rPr lang="es-ES"/>
              <a:pPr>
                <a:defRPr/>
              </a:pPr>
              <a:t>13</a:t>
            </a:fld>
            <a:endParaRPr lang="es-ES"/>
          </a:p>
        </p:txBody>
      </p:sp>
      <p:sp>
        <p:nvSpPr>
          <p:cNvPr id="5" name="7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4000" dirty="0" smtClean="0">
                <a:solidFill>
                  <a:schemeClr val="tx2">
                    <a:satMod val="200000"/>
                  </a:schemeClr>
                </a:solidFill>
              </a:rPr>
              <a:t>Agenda </a:t>
            </a:r>
            <a:endParaRPr lang="en-US" sz="40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6" name="8 Marcador de texto"/>
          <p:cNvSpPr>
            <a:spLocks noGrp="1"/>
          </p:cNvSpPr>
          <p:nvPr>
            <p:ph type="body" idx="1"/>
          </p:nvPr>
        </p:nvSpPr>
        <p:spPr>
          <a:xfrm>
            <a:off x="714375" y="1714500"/>
            <a:ext cx="8008938" cy="264953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Definiciones Administración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Proceso Administrativo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Reflexión Planeación, Organización, Dirección y             Control.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sz="2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4EE268-3659-4167-B532-264531039E1C}" type="slidenum">
              <a:rPr lang="es-ES"/>
              <a:pPr>
                <a:defRPr/>
              </a:pPr>
              <a:t>14</a:t>
            </a:fld>
            <a:endParaRPr lang="es-ES"/>
          </a:p>
        </p:txBody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>
          <a:xfrm>
            <a:off x="642938" y="4929188"/>
            <a:ext cx="8072437" cy="1643062"/>
          </a:xfrm>
        </p:spPr>
        <p:txBody>
          <a:bodyPr>
            <a:normAutofit fontScale="550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es-ES" sz="3200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ES" sz="3600" dirty="0" smtClean="0">
                <a:solidFill>
                  <a:schemeClr val="tx1"/>
                </a:solidFill>
              </a:rPr>
              <a:t>Permite el logro de mayores ingresos utilizando prudentemente recursos tales como tierra, trabajo y capital, a fin de alcanzar el mayor beneficio.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endParaRPr lang="es-ES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3400" dirty="0" smtClean="0"/>
              <a:t/>
            </a:r>
            <a:br>
              <a:rPr lang="es-ES" sz="3400" dirty="0" smtClean="0"/>
            </a:br>
            <a:endParaRPr lang="es-ES" sz="3400" dirty="0" smtClean="0"/>
          </a:p>
        </p:txBody>
      </p:sp>
      <p:sp>
        <p:nvSpPr>
          <p:cNvPr id="58370" name="Rectangle 2"/>
          <p:cNvSpPr>
            <a:spLocks noGrp="1"/>
          </p:cNvSpPr>
          <p:nvPr>
            <p:ph type="title"/>
          </p:nvPr>
        </p:nvSpPr>
        <p:spPr bwMode="auto">
          <a:xfrm>
            <a:off x="706438" y="512763"/>
            <a:ext cx="8156575" cy="7762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mtClean="0">
                <a:solidFill>
                  <a:schemeClr val="tx2">
                    <a:satMod val="200000"/>
                  </a:schemeClr>
                </a:solidFill>
              </a:rPr>
              <a:t>Administración</a:t>
            </a:r>
            <a:endParaRPr lang="es-ES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8675" name="Rectangle 5"/>
          <p:cNvSpPr>
            <a:spLocks/>
          </p:cNvSpPr>
          <p:nvPr/>
        </p:nvSpPr>
        <p:spPr bwMode="auto">
          <a:xfrm>
            <a:off x="642938" y="1500188"/>
            <a:ext cx="821531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400">
                <a:solidFill>
                  <a:srgbClr val="C1EEFF"/>
                </a:solidFill>
                <a:latin typeface="Consolas" pitchFamily="49" charset="0"/>
              </a:rPr>
              <a:t>¿Qué es Administrar?</a:t>
            </a:r>
          </a:p>
          <a:p>
            <a:r>
              <a:rPr lang="es-MX" sz="2400">
                <a:solidFill>
                  <a:srgbClr val="C1EEFF"/>
                </a:solidFill>
                <a:latin typeface="Consolas" pitchFamily="49" charset="0"/>
              </a:rPr>
              <a:t/>
            </a:r>
            <a:br>
              <a:rPr lang="es-MX" sz="2400">
                <a:solidFill>
                  <a:srgbClr val="C1EEFF"/>
                </a:solidFill>
                <a:latin typeface="Consolas" pitchFamily="49" charset="0"/>
              </a:rPr>
            </a:br>
            <a:r>
              <a:rPr lang="es-MX" sz="2000">
                <a:latin typeface="Corbel" pitchFamily="34" charset="0"/>
              </a:rPr>
              <a:t>Es el </a:t>
            </a:r>
            <a:r>
              <a:rPr lang="es-ES" sz="2000">
                <a:latin typeface="Corbel" pitchFamily="34" charset="0"/>
              </a:rPr>
              <a:t>proceso de diseñar y mantener un ambiente en el que las personas  trabajando en grupo alcancen con eficiencia metas seleccionadas. Esta se aplica a todo tipo de  organizaciones bien sean pequeñas o grandes empresas lucrativas y no lucrativas, a las industrias manufactureras y a las de servicio.</a:t>
            </a:r>
            <a:r>
              <a:rPr lang="es-MX">
                <a:latin typeface="Corbel" pitchFamily="34" charset="0"/>
              </a:rPr>
              <a:t/>
            </a:r>
            <a:br>
              <a:rPr lang="es-MX">
                <a:latin typeface="Corbel" pitchFamily="34" charset="0"/>
              </a:rPr>
            </a:br>
            <a:r>
              <a:rPr lang="es-MX" sz="2400">
                <a:latin typeface="Consolas" pitchFamily="49" charset="0"/>
              </a:rPr>
              <a:t/>
            </a:r>
            <a:br>
              <a:rPr lang="es-MX" sz="2400">
                <a:latin typeface="Consolas" pitchFamily="49" charset="0"/>
              </a:rPr>
            </a:br>
            <a:r>
              <a:rPr lang="es-MX" sz="2400">
                <a:solidFill>
                  <a:srgbClr val="C1EEFF"/>
                </a:solidFill>
                <a:latin typeface="Consolas" pitchFamily="49" charset="0"/>
              </a:rPr>
              <a:t>¿Por qué es importante administrar las plantaciones de Palma de Aceite? 	</a:t>
            </a:r>
            <a:endParaRPr lang="es-ES" sz="2400">
              <a:solidFill>
                <a:srgbClr val="C1EEFF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01B02C-0192-48EE-8664-EFC99CF44BB4}" type="slidenum">
              <a:rPr lang="es-ES"/>
              <a:pPr>
                <a:defRPr/>
              </a:pPr>
              <a:t>15</a:t>
            </a:fld>
            <a:endParaRPr lang="es-ES"/>
          </a:p>
        </p:txBody>
      </p:sp>
      <p:sp>
        <p:nvSpPr>
          <p:cNvPr id="29697" name="Rectangle 30"/>
          <p:cNvSpPr>
            <a:spLocks noChangeArrowheads="1"/>
          </p:cNvSpPr>
          <p:nvPr/>
        </p:nvSpPr>
        <p:spPr bwMode="auto">
          <a:xfrm>
            <a:off x="2260600" y="51943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29698" name="Rectangle 31"/>
          <p:cNvSpPr>
            <a:spLocks noChangeArrowheads="1"/>
          </p:cNvSpPr>
          <p:nvPr/>
        </p:nvSpPr>
        <p:spPr bwMode="auto">
          <a:xfrm>
            <a:off x="2260600" y="38989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699" name="Rectangle 29"/>
          <p:cNvSpPr>
            <a:spLocks noChangeArrowheads="1"/>
          </p:cNvSpPr>
          <p:nvPr/>
        </p:nvSpPr>
        <p:spPr bwMode="auto">
          <a:xfrm>
            <a:off x="2260600" y="26035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00" name="Rectangle 32"/>
          <p:cNvSpPr>
            <a:spLocks noChangeArrowheads="1"/>
          </p:cNvSpPr>
          <p:nvPr/>
        </p:nvSpPr>
        <p:spPr bwMode="auto">
          <a:xfrm>
            <a:off x="2260600" y="1308100"/>
            <a:ext cx="1752600" cy="9906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57346" name="Rectangle 2"/>
          <p:cNvSpPr>
            <a:spLocks noGrp="1"/>
          </p:cNvSpPr>
          <p:nvPr>
            <p:ph type="title"/>
          </p:nvPr>
        </p:nvSpPr>
        <p:spPr bwMode="auto">
          <a:xfrm>
            <a:off x="706438" y="512763"/>
            <a:ext cx="8156575" cy="7762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mtClean="0">
                <a:solidFill>
                  <a:schemeClr val="tx2">
                    <a:satMod val="200000"/>
                  </a:schemeClr>
                </a:solidFill>
              </a:rPr>
              <a:t>Proceso Administrativo</a:t>
            </a:r>
            <a:endParaRPr lang="es-ES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9702" name="Text Box 12"/>
          <p:cNvSpPr txBox="1">
            <a:spLocks noChangeArrowheads="1"/>
          </p:cNvSpPr>
          <p:nvPr/>
        </p:nvSpPr>
        <p:spPr bwMode="auto">
          <a:xfrm>
            <a:off x="2336800" y="1612900"/>
            <a:ext cx="16764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Planeación</a:t>
            </a:r>
          </a:p>
          <a:p>
            <a:pPr>
              <a:spcBef>
                <a:spcPct val="50000"/>
              </a:spcBef>
            </a:pPr>
            <a:endParaRPr lang="es-MX" sz="2000">
              <a:latin typeface="Corbel" pitchFamily="34" charset="0"/>
            </a:endParaRPr>
          </a:p>
          <a:p>
            <a:pPr>
              <a:spcBef>
                <a:spcPct val="50000"/>
              </a:spcBef>
            </a:pPr>
            <a:endParaRPr lang="es-ES" sz="2000">
              <a:latin typeface="Corbel" pitchFamily="34" charset="0"/>
            </a:endParaRPr>
          </a:p>
        </p:txBody>
      </p:sp>
      <p:sp>
        <p:nvSpPr>
          <p:cNvPr id="29703" name="Text Box 13"/>
          <p:cNvSpPr txBox="1">
            <a:spLocks noChangeArrowheads="1"/>
          </p:cNvSpPr>
          <p:nvPr/>
        </p:nvSpPr>
        <p:spPr bwMode="auto">
          <a:xfrm>
            <a:off x="2260600" y="28321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Organización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4" name="Text Box 14"/>
          <p:cNvSpPr txBox="1">
            <a:spLocks noChangeArrowheads="1"/>
          </p:cNvSpPr>
          <p:nvPr/>
        </p:nvSpPr>
        <p:spPr bwMode="auto">
          <a:xfrm>
            <a:off x="2336800" y="42037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Dirección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5" name="Text Box 15"/>
          <p:cNvSpPr txBox="1">
            <a:spLocks noChangeArrowheads="1"/>
          </p:cNvSpPr>
          <p:nvPr/>
        </p:nvSpPr>
        <p:spPr bwMode="auto">
          <a:xfrm>
            <a:off x="2260600" y="53467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Control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6" name="Text Box 16"/>
          <p:cNvSpPr txBox="1">
            <a:spLocks noChangeArrowheads="1"/>
          </p:cNvSpPr>
          <p:nvPr/>
        </p:nvSpPr>
        <p:spPr bwMode="auto">
          <a:xfrm>
            <a:off x="5156200" y="1182688"/>
            <a:ext cx="20574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Qué hacer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Cuándo hacerlo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Dónde hacerlo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7" name="Text Box 17"/>
          <p:cNvSpPr txBox="1">
            <a:spLocks noChangeArrowheads="1"/>
          </p:cNvSpPr>
          <p:nvPr/>
        </p:nvSpPr>
        <p:spPr bwMode="auto">
          <a:xfrm>
            <a:off x="5080000" y="2800350"/>
            <a:ext cx="2209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Cómo y con quién hacerlo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8" name="Text Box 18"/>
          <p:cNvSpPr txBox="1">
            <a:spLocks noChangeArrowheads="1"/>
          </p:cNvSpPr>
          <p:nvPr/>
        </p:nvSpPr>
        <p:spPr bwMode="auto">
          <a:xfrm>
            <a:off x="5003800" y="4051300"/>
            <a:ext cx="2590800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Lograr que se haga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Convencer para dirigir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9" name="Text Box 19"/>
          <p:cNvSpPr txBox="1">
            <a:spLocks noChangeArrowheads="1"/>
          </p:cNvSpPr>
          <p:nvPr/>
        </p:nvSpPr>
        <p:spPr bwMode="auto">
          <a:xfrm>
            <a:off x="5232400" y="5283200"/>
            <a:ext cx="2286000" cy="1054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>
                <a:latin typeface="Corbel" pitchFamily="34" charset="0"/>
              </a:rPr>
              <a:t>Analizar y evaluar lo que se hizo</a:t>
            </a:r>
          </a:p>
          <a:p>
            <a:pPr>
              <a:spcBef>
                <a:spcPct val="50000"/>
              </a:spcBef>
            </a:pPr>
            <a:endParaRPr lang="es-ES">
              <a:latin typeface="Corbel" pitchFamily="34" charset="0"/>
            </a:endParaRPr>
          </a:p>
        </p:txBody>
      </p:sp>
      <p:sp>
        <p:nvSpPr>
          <p:cNvPr id="29710" name="Text Box 28"/>
          <p:cNvSpPr txBox="1">
            <a:spLocks noChangeArrowheads="1"/>
          </p:cNvSpPr>
          <p:nvPr/>
        </p:nvSpPr>
        <p:spPr bwMode="auto">
          <a:xfrm>
            <a:off x="785813" y="6286500"/>
            <a:ext cx="7848600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Corbel" pitchFamily="34" charset="0"/>
              </a:rPr>
              <a:t>Basado en: Manual práctico para la Administración de Agronegocios. Autores  Guerra-Aguilar </a:t>
            </a:r>
            <a:endParaRPr lang="es-ES" sz="1400">
              <a:latin typeface="Corbel" pitchFamily="34" charset="0"/>
            </a:endParaRPr>
          </a:p>
        </p:txBody>
      </p:sp>
      <p:sp>
        <p:nvSpPr>
          <p:cNvPr id="29711" name="AutoShape 33"/>
          <p:cNvSpPr>
            <a:spLocks noChangeArrowheads="1"/>
          </p:cNvSpPr>
          <p:nvPr/>
        </p:nvSpPr>
        <p:spPr bwMode="auto">
          <a:xfrm>
            <a:off x="4165600" y="17653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2" name="AutoShape 35"/>
          <p:cNvSpPr>
            <a:spLocks noChangeArrowheads="1"/>
          </p:cNvSpPr>
          <p:nvPr/>
        </p:nvSpPr>
        <p:spPr bwMode="auto">
          <a:xfrm>
            <a:off x="4165600" y="29845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3" name="AutoShape 36"/>
          <p:cNvSpPr>
            <a:spLocks noChangeArrowheads="1"/>
          </p:cNvSpPr>
          <p:nvPr/>
        </p:nvSpPr>
        <p:spPr bwMode="auto">
          <a:xfrm>
            <a:off x="4165600" y="43561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4" name="AutoShape 37"/>
          <p:cNvSpPr>
            <a:spLocks noChangeArrowheads="1"/>
          </p:cNvSpPr>
          <p:nvPr/>
        </p:nvSpPr>
        <p:spPr bwMode="auto">
          <a:xfrm>
            <a:off x="4165600" y="54991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5" name="AutoShape 38"/>
          <p:cNvSpPr>
            <a:spLocks noChangeArrowheads="1"/>
          </p:cNvSpPr>
          <p:nvPr/>
        </p:nvSpPr>
        <p:spPr bwMode="auto">
          <a:xfrm>
            <a:off x="3022600" y="22987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6" name="AutoShape 39"/>
          <p:cNvSpPr>
            <a:spLocks noChangeArrowheads="1"/>
          </p:cNvSpPr>
          <p:nvPr/>
        </p:nvSpPr>
        <p:spPr bwMode="auto">
          <a:xfrm>
            <a:off x="3022600" y="35941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7" name="AutoShape 40"/>
          <p:cNvSpPr>
            <a:spLocks noChangeArrowheads="1"/>
          </p:cNvSpPr>
          <p:nvPr/>
        </p:nvSpPr>
        <p:spPr bwMode="auto">
          <a:xfrm>
            <a:off x="3022600" y="48895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F33D79-D07F-405F-8535-12340C6B0AB2}" type="slidenum">
              <a:rPr lang="es-ES"/>
              <a:pPr>
                <a:defRPr/>
              </a:pPr>
              <a:t>16</a:t>
            </a:fld>
            <a:endParaRPr lang="es-ES"/>
          </a:p>
        </p:txBody>
      </p:sp>
      <p:sp>
        <p:nvSpPr>
          <p:cNvPr id="61442" name="Rectangle 2"/>
          <p:cNvSpPr>
            <a:spLocks noGrp="1"/>
          </p:cNvSpPr>
          <p:nvPr>
            <p:ph type="title"/>
          </p:nvPr>
        </p:nvSpPr>
        <p:spPr bwMode="auto">
          <a:xfrm>
            <a:off x="706438" y="512763"/>
            <a:ext cx="8156575" cy="7762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mtClean="0">
                <a:solidFill>
                  <a:schemeClr val="tx2">
                    <a:satMod val="200000"/>
                  </a:schemeClr>
                </a:solidFill>
              </a:rPr>
              <a:t>Preguntas de Planeación</a:t>
            </a:r>
            <a:endParaRPr lang="es-ES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928688" y="1143000"/>
            <a:ext cx="7620000" cy="5878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2000">
              <a:latin typeface="Corbel" pitchFamily="34" charset="0"/>
            </a:endParaRPr>
          </a:p>
          <a:p>
            <a:pPr>
              <a:buFontTx/>
              <a:buChar char="•"/>
            </a:pPr>
            <a:r>
              <a:rPr lang="es-MX" sz="2000">
                <a:latin typeface="Corbel" pitchFamily="34" charset="0"/>
              </a:rPr>
              <a:t>  ¿Conozco el mercado de la palma de aceite?</a:t>
            </a:r>
            <a:r>
              <a:rPr lang="en-US" sz="2000">
                <a:latin typeface="Corbel" pitchFamily="34" charset="0"/>
              </a:rPr>
              <a:t> </a:t>
            </a:r>
          </a:p>
          <a:p>
            <a:pPr>
              <a:buFontTx/>
              <a:buChar char="•"/>
            </a:pPr>
            <a:r>
              <a:rPr lang="es-MX" sz="2000">
                <a:latin typeface="Corbel" pitchFamily="34" charset="0"/>
              </a:rPr>
              <a:t>  ¿Conozco a mis competidores?</a:t>
            </a:r>
            <a:r>
              <a:rPr lang="en-US" sz="2000">
                <a:latin typeface="Corbel" pitchFamily="34" charset="0"/>
              </a:rPr>
              <a:t> </a:t>
            </a:r>
          </a:p>
          <a:p>
            <a:pPr>
              <a:buFontTx/>
              <a:buChar char="•"/>
            </a:pPr>
            <a:r>
              <a:rPr lang="es-MX" sz="2000">
                <a:latin typeface="Corbel" pitchFamily="34" charset="0"/>
              </a:rPr>
              <a:t>  ¿  Quiénes serán mis proveedores de insumos y servicios ?</a:t>
            </a:r>
            <a:endParaRPr lang="en-US" sz="2000">
              <a:latin typeface="Corbel" pitchFamily="34" charset="0"/>
            </a:endParaRPr>
          </a:p>
          <a:p>
            <a:pPr>
              <a:buFontTx/>
              <a:buChar char="•"/>
            </a:pPr>
            <a:r>
              <a:rPr lang="es-MX" sz="2000">
                <a:latin typeface="Corbel" pitchFamily="34" charset="0"/>
              </a:rPr>
              <a:t>  ¿Tengo los conocimientos necesarios para emprender el cultivo de palma de aceite? </a:t>
            </a:r>
            <a:endParaRPr lang="en-US" sz="2000">
              <a:latin typeface="Corbel" pitchFamily="34" charset="0"/>
            </a:endParaRPr>
          </a:p>
          <a:p>
            <a:pPr>
              <a:buFontTx/>
              <a:buChar char="•"/>
            </a:pPr>
            <a:r>
              <a:rPr lang="en-US" sz="2000">
                <a:latin typeface="Corbel" pitchFamily="34" charset="0"/>
              </a:rPr>
              <a:t>  ¿ Tengo conocimiento del lugar idoneo  para  establecer una plantacion?</a:t>
            </a:r>
          </a:p>
          <a:p>
            <a:pPr>
              <a:buFontTx/>
              <a:buChar char="•"/>
            </a:pPr>
            <a:r>
              <a:rPr lang="en-US" sz="2000">
                <a:latin typeface="Corbel" pitchFamily="34" charset="0"/>
              </a:rPr>
              <a:t>  ¿ Cuento con los recursos necesarios para comenzar a plantar palma de aceite?</a:t>
            </a:r>
          </a:p>
          <a:p>
            <a:pPr>
              <a:buFontTx/>
              <a:buChar char="•"/>
            </a:pPr>
            <a:r>
              <a:rPr lang="en-US" sz="2000">
                <a:latin typeface="Corbel" pitchFamily="34" charset="0"/>
              </a:rPr>
              <a:t>  ¿ Cuento con el capital necesario para iniciar con las plantaciones?</a:t>
            </a:r>
          </a:p>
          <a:p>
            <a:pPr>
              <a:buFontTx/>
              <a:buChar char="•"/>
            </a:pPr>
            <a:r>
              <a:rPr lang="en-US" sz="2000">
                <a:latin typeface="Corbel" pitchFamily="34" charset="0"/>
              </a:rPr>
              <a:t>  ¿ El terreno es el adecuado?</a:t>
            </a:r>
          </a:p>
          <a:p>
            <a:pPr>
              <a:buFontTx/>
              <a:buChar char="•"/>
            </a:pPr>
            <a:r>
              <a:rPr lang="es-MX" sz="2000">
                <a:latin typeface="Corbel" pitchFamily="34" charset="0"/>
              </a:rPr>
              <a:t>  ¿ Tengo idea de la figura legal que puedo conformar para mi plantación ?</a:t>
            </a:r>
          </a:p>
          <a:p>
            <a:pPr>
              <a:buFontTx/>
              <a:buChar char="•"/>
            </a:pPr>
            <a:r>
              <a:rPr lang="es-MX" sz="2000">
                <a:latin typeface="Corbel" pitchFamily="34" charset="0"/>
              </a:rPr>
              <a:t>  ¿ Es una actividad redituable ?</a:t>
            </a:r>
          </a:p>
          <a:p>
            <a:pPr>
              <a:buFontTx/>
              <a:buChar char="•"/>
            </a:pPr>
            <a:r>
              <a:rPr lang="es-MX" sz="2000">
                <a:latin typeface="Corbel" pitchFamily="34" charset="0"/>
              </a:rPr>
              <a:t>  ¿  Tengo clara las implicaciones financieras del arranque y operación de las plantaciones ?</a:t>
            </a:r>
            <a:endParaRPr lang="en-US" sz="2000">
              <a:latin typeface="Corbel" pitchFamily="34" charset="0"/>
            </a:endParaRPr>
          </a:p>
          <a:p>
            <a:pPr>
              <a:buFontTx/>
              <a:buChar char="•"/>
            </a:pPr>
            <a:endParaRPr lang="en-US">
              <a:latin typeface="Corbel" pitchFamily="34" charset="0"/>
            </a:endParaRPr>
          </a:p>
          <a:p>
            <a:endParaRPr lang="en-US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01B02C-0192-48EE-8664-EFC99CF44BB4}" type="slidenum">
              <a:rPr lang="es-ES"/>
              <a:pPr>
                <a:defRPr/>
              </a:pPr>
              <a:t>17</a:t>
            </a:fld>
            <a:endParaRPr lang="es-ES"/>
          </a:p>
        </p:txBody>
      </p:sp>
      <p:sp>
        <p:nvSpPr>
          <p:cNvPr id="29697" name="Rectangle 30"/>
          <p:cNvSpPr>
            <a:spLocks noChangeArrowheads="1"/>
          </p:cNvSpPr>
          <p:nvPr/>
        </p:nvSpPr>
        <p:spPr bwMode="auto">
          <a:xfrm>
            <a:off x="2260600" y="51943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29698" name="Rectangle 31"/>
          <p:cNvSpPr>
            <a:spLocks noChangeArrowheads="1"/>
          </p:cNvSpPr>
          <p:nvPr/>
        </p:nvSpPr>
        <p:spPr bwMode="auto">
          <a:xfrm>
            <a:off x="2260600" y="38989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699" name="Rectangle 29"/>
          <p:cNvSpPr>
            <a:spLocks noChangeArrowheads="1"/>
          </p:cNvSpPr>
          <p:nvPr/>
        </p:nvSpPr>
        <p:spPr bwMode="auto">
          <a:xfrm>
            <a:off x="2260600" y="2571744"/>
            <a:ext cx="1752600" cy="9906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00" name="Rectangle 32"/>
          <p:cNvSpPr>
            <a:spLocks noChangeArrowheads="1"/>
          </p:cNvSpPr>
          <p:nvPr/>
        </p:nvSpPr>
        <p:spPr bwMode="auto">
          <a:xfrm>
            <a:off x="2260600" y="13081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57346" name="Rectangle 2"/>
          <p:cNvSpPr>
            <a:spLocks noGrp="1"/>
          </p:cNvSpPr>
          <p:nvPr>
            <p:ph type="title"/>
          </p:nvPr>
        </p:nvSpPr>
        <p:spPr bwMode="auto">
          <a:xfrm>
            <a:off x="706438" y="512763"/>
            <a:ext cx="8156575" cy="7762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mtClean="0">
                <a:solidFill>
                  <a:schemeClr val="tx2">
                    <a:satMod val="200000"/>
                  </a:schemeClr>
                </a:solidFill>
              </a:rPr>
              <a:t>Proceso Administrativo</a:t>
            </a:r>
            <a:endParaRPr lang="es-ES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9702" name="Text Box 12"/>
          <p:cNvSpPr txBox="1">
            <a:spLocks noChangeArrowheads="1"/>
          </p:cNvSpPr>
          <p:nvPr/>
        </p:nvSpPr>
        <p:spPr bwMode="auto">
          <a:xfrm>
            <a:off x="2336800" y="1612900"/>
            <a:ext cx="16764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Planeación</a:t>
            </a:r>
          </a:p>
          <a:p>
            <a:pPr>
              <a:spcBef>
                <a:spcPct val="50000"/>
              </a:spcBef>
            </a:pPr>
            <a:endParaRPr lang="es-MX" sz="2000">
              <a:latin typeface="Corbel" pitchFamily="34" charset="0"/>
            </a:endParaRPr>
          </a:p>
          <a:p>
            <a:pPr>
              <a:spcBef>
                <a:spcPct val="50000"/>
              </a:spcBef>
            </a:pPr>
            <a:endParaRPr lang="es-ES" sz="2000">
              <a:latin typeface="Corbel" pitchFamily="34" charset="0"/>
            </a:endParaRPr>
          </a:p>
        </p:txBody>
      </p:sp>
      <p:sp>
        <p:nvSpPr>
          <p:cNvPr id="29703" name="Text Box 13"/>
          <p:cNvSpPr txBox="1">
            <a:spLocks noChangeArrowheads="1"/>
          </p:cNvSpPr>
          <p:nvPr/>
        </p:nvSpPr>
        <p:spPr bwMode="auto">
          <a:xfrm>
            <a:off x="2260600" y="28321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Organización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4" name="Text Box 14"/>
          <p:cNvSpPr txBox="1">
            <a:spLocks noChangeArrowheads="1"/>
          </p:cNvSpPr>
          <p:nvPr/>
        </p:nvSpPr>
        <p:spPr bwMode="auto">
          <a:xfrm>
            <a:off x="2336800" y="42037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Dirección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5" name="Text Box 15"/>
          <p:cNvSpPr txBox="1">
            <a:spLocks noChangeArrowheads="1"/>
          </p:cNvSpPr>
          <p:nvPr/>
        </p:nvSpPr>
        <p:spPr bwMode="auto">
          <a:xfrm>
            <a:off x="2260600" y="53467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Control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6" name="Text Box 16"/>
          <p:cNvSpPr txBox="1">
            <a:spLocks noChangeArrowheads="1"/>
          </p:cNvSpPr>
          <p:nvPr/>
        </p:nvSpPr>
        <p:spPr bwMode="auto">
          <a:xfrm>
            <a:off x="5156200" y="1182688"/>
            <a:ext cx="20574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Qué hacer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Cuándo hacerlo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Dónde hacerlo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7" name="Text Box 17"/>
          <p:cNvSpPr txBox="1">
            <a:spLocks noChangeArrowheads="1"/>
          </p:cNvSpPr>
          <p:nvPr/>
        </p:nvSpPr>
        <p:spPr bwMode="auto">
          <a:xfrm>
            <a:off x="5080000" y="2800350"/>
            <a:ext cx="2209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Cómo y con quién hacerlo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8" name="Text Box 18"/>
          <p:cNvSpPr txBox="1">
            <a:spLocks noChangeArrowheads="1"/>
          </p:cNvSpPr>
          <p:nvPr/>
        </p:nvSpPr>
        <p:spPr bwMode="auto">
          <a:xfrm>
            <a:off x="5003800" y="4051300"/>
            <a:ext cx="2590800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Lograr que se haga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Convencer para dirigir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9" name="Text Box 19"/>
          <p:cNvSpPr txBox="1">
            <a:spLocks noChangeArrowheads="1"/>
          </p:cNvSpPr>
          <p:nvPr/>
        </p:nvSpPr>
        <p:spPr bwMode="auto">
          <a:xfrm>
            <a:off x="5232400" y="5283200"/>
            <a:ext cx="2286000" cy="1054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>
                <a:latin typeface="Corbel" pitchFamily="34" charset="0"/>
              </a:rPr>
              <a:t>Analizar y evaluar lo que se hizo</a:t>
            </a:r>
          </a:p>
          <a:p>
            <a:pPr>
              <a:spcBef>
                <a:spcPct val="50000"/>
              </a:spcBef>
            </a:pPr>
            <a:endParaRPr lang="es-ES">
              <a:latin typeface="Corbel" pitchFamily="34" charset="0"/>
            </a:endParaRPr>
          </a:p>
        </p:txBody>
      </p:sp>
      <p:sp>
        <p:nvSpPr>
          <p:cNvPr id="29710" name="Text Box 28"/>
          <p:cNvSpPr txBox="1">
            <a:spLocks noChangeArrowheads="1"/>
          </p:cNvSpPr>
          <p:nvPr/>
        </p:nvSpPr>
        <p:spPr bwMode="auto">
          <a:xfrm>
            <a:off x="785813" y="6286500"/>
            <a:ext cx="7848600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Corbel" pitchFamily="34" charset="0"/>
              </a:rPr>
              <a:t>Basado en: Manual práctico para la Administración de Agronegocios. Autores  Guerra-Aguilar </a:t>
            </a:r>
            <a:endParaRPr lang="es-ES" sz="1400">
              <a:latin typeface="Corbel" pitchFamily="34" charset="0"/>
            </a:endParaRPr>
          </a:p>
        </p:txBody>
      </p:sp>
      <p:sp>
        <p:nvSpPr>
          <p:cNvPr id="29711" name="AutoShape 33"/>
          <p:cNvSpPr>
            <a:spLocks noChangeArrowheads="1"/>
          </p:cNvSpPr>
          <p:nvPr/>
        </p:nvSpPr>
        <p:spPr bwMode="auto">
          <a:xfrm>
            <a:off x="4165600" y="17653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2" name="AutoShape 35"/>
          <p:cNvSpPr>
            <a:spLocks noChangeArrowheads="1"/>
          </p:cNvSpPr>
          <p:nvPr/>
        </p:nvSpPr>
        <p:spPr bwMode="auto">
          <a:xfrm>
            <a:off x="4165600" y="29845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3" name="AutoShape 36"/>
          <p:cNvSpPr>
            <a:spLocks noChangeArrowheads="1"/>
          </p:cNvSpPr>
          <p:nvPr/>
        </p:nvSpPr>
        <p:spPr bwMode="auto">
          <a:xfrm>
            <a:off x="4165600" y="43561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4" name="AutoShape 37"/>
          <p:cNvSpPr>
            <a:spLocks noChangeArrowheads="1"/>
          </p:cNvSpPr>
          <p:nvPr/>
        </p:nvSpPr>
        <p:spPr bwMode="auto">
          <a:xfrm>
            <a:off x="4165600" y="54991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5" name="AutoShape 38"/>
          <p:cNvSpPr>
            <a:spLocks noChangeArrowheads="1"/>
          </p:cNvSpPr>
          <p:nvPr/>
        </p:nvSpPr>
        <p:spPr bwMode="auto">
          <a:xfrm>
            <a:off x="3022600" y="22987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6" name="AutoShape 39"/>
          <p:cNvSpPr>
            <a:spLocks noChangeArrowheads="1"/>
          </p:cNvSpPr>
          <p:nvPr/>
        </p:nvSpPr>
        <p:spPr bwMode="auto">
          <a:xfrm>
            <a:off x="3022600" y="35941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7" name="AutoShape 40"/>
          <p:cNvSpPr>
            <a:spLocks noChangeArrowheads="1"/>
          </p:cNvSpPr>
          <p:nvPr/>
        </p:nvSpPr>
        <p:spPr bwMode="auto">
          <a:xfrm>
            <a:off x="3022600" y="48895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669C45-EEFD-455B-843B-6E3B1A14C542}" type="slidenum">
              <a:rPr lang="es-ES"/>
              <a:pPr>
                <a:defRPr/>
              </a:pPr>
              <a:t>18</a:t>
            </a:fld>
            <a:endParaRPr lang="es-ES"/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7723187" cy="379253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200" dirty="0" smtClean="0"/>
              <a:t>   ¿ Cómo voy a organizar las actividades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200" dirty="0" smtClean="0"/>
              <a:t>  ¿ Cuantas personas necesito para las distintas tareas?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200" dirty="0" smtClean="0"/>
              <a:t>  ¿ El perfil de las personas es el adecuado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200" dirty="0" smtClean="0"/>
              <a:t>  ¿ Como van a estar organizadas?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200" dirty="0" smtClean="0"/>
              <a:t>  ¿ Se cuenta con el personal que cubra adecuadamente con el perfil?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200" dirty="0" smtClean="0"/>
              <a:t>  ¿ Se tienen claras las funciones de cada miembro de la organización – División del Trabajo -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200" dirty="0" smtClean="0"/>
              <a:t>  ¿ Cómo se van a llevar a cabo los planes?</a:t>
            </a:r>
          </a:p>
          <a:p>
            <a:pPr fontAlgn="auto">
              <a:spcAft>
                <a:spcPts val="0"/>
              </a:spcAft>
              <a:defRPr/>
            </a:pPr>
            <a:endParaRPr lang="es-MX" dirty="0" smtClean="0"/>
          </a:p>
        </p:txBody>
      </p:sp>
      <p:sp>
        <p:nvSpPr>
          <p:cNvPr id="63490" name="Rectangle 2"/>
          <p:cNvSpPr>
            <a:spLocks noGrp="1"/>
          </p:cNvSpPr>
          <p:nvPr>
            <p:ph type="title"/>
          </p:nvPr>
        </p:nvSpPr>
        <p:spPr bwMode="auto">
          <a:xfrm>
            <a:off x="706438" y="512763"/>
            <a:ext cx="8156575" cy="7762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3600" smtClean="0">
                <a:solidFill>
                  <a:schemeClr val="tx2">
                    <a:satMod val="200000"/>
                  </a:schemeClr>
                </a:solidFill>
              </a:rPr>
              <a:t>Preguntas de Organización</a:t>
            </a:r>
            <a:endParaRPr lang="es-ES" sz="3600" smtClean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01B02C-0192-48EE-8664-EFC99CF44BB4}" type="slidenum">
              <a:rPr lang="es-ES"/>
              <a:pPr>
                <a:defRPr/>
              </a:pPr>
              <a:t>19</a:t>
            </a:fld>
            <a:endParaRPr lang="es-ES"/>
          </a:p>
        </p:txBody>
      </p:sp>
      <p:sp>
        <p:nvSpPr>
          <p:cNvPr id="29697" name="Rectangle 30"/>
          <p:cNvSpPr>
            <a:spLocks noChangeArrowheads="1"/>
          </p:cNvSpPr>
          <p:nvPr/>
        </p:nvSpPr>
        <p:spPr bwMode="auto">
          <a:xfrm>
            <a:off x="2260600" y="51943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29698" name="Rectangle 31"/>
          <p:cNvSpPr>
            <a:spLocks noChangeArrowheads="1"/>
          </p:cNvSpPr>
          <p:nvPr/>
        </p:nvSpPr>
        <p:spPr bwMode="auto">
          <a:xfrm>
            <a:off x="2260600" y="3938598"/>
            <a:ext cx="1752600" cy="9906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699" name="Rectangle 29"/>
          <p:cNvSpPr>
            <a:spLocks noChangeArrowheads="1"/>
          </p:cNvSpPr>
          <p:nvPr/>
        </p:nvSpPr>
        <p:spPr bwMode="auto">
          <a:xfrm>
            <a:off x="2260600" y="26035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00" name="Rectangle 32"/>
          <p:cNvSpPr>
            <a:spLocks noChangeArrowheads="1"/>
          </p:cNvSpPr>
          <p:nvPr/>
        </p:nvSpPr>
        <p:spPr bwMode="auto">
          <a:xfrm>
            <a:off x="2260600" y="13081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57346" name="Rectangle 2"/>
          <p:cNvSpPr>
            <a:spLocks noGrp="1"/>
          </p:cNvSpPr>
          <p:nvPr>
            <p:ph type="title"/>
          </p:nvPr>
        </p:nvSpPr>
        <p:spPr bwMode="auto">
          <a:xfrm>
            <a:off x="706438" y="512763"/>
            <a:ext cx="8156575" cy="7762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mtClean="0">
                <a:solidFill>
                  <a:schemeClr val="tx2">
                    <a:satMod val="200000"/>
                  </a:schemeClr>
                </a:solidFill>
              </a:rPr>
              <a:t>Proceso Administrativo</a:t>
            </a:r>
            <a:endParaRPr lang="es-ES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9702" name="Text Box 12"/>
          <p:cNvSpPr txBox="1">
            <a:spLocks noChangeArrowheads="1"/>
          </p:cNvSpPr>
          <p:nvPr/>
        </p:nvSpPr>
        <p:spPr bwMode="auto">
          <a:xfrm>
            <a:off x="2336800" y="1612900"/>
            <a:ext cx="16764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Planeación</a:t>
            </a:r>
          </a:p>
          <a:p>
            <a:pPr>
              <a:spcBef>
                <a:spcPct val="50000"/>
              </a:spcBef>
            </a:pPr>
            <a:endParaRPr lang="es-MX" sz="2000">
              <a:latin typeface="Corbel" pitchFamily="34" charset="0"/>
            </a:endParaRPr>
          </a:p>
          <a:p>
            <a:pPr>
              <a:spcBef>
                <a:spcPct val="50000"/>
              </a:spcBef>
            </a:pPr>
            <a:endParaRPr lang="es-ES" sz="2000">
              <a:latin typeface="Corbel" pitchFamily="34" charset="0"/>
            </a:endParaRPr>
          </a:p>
        </p:txBody>
      </p:sp>
      <p:sp>
        <p:nvSpPr>
          <p:cNvPr id="29703" name="Text Box 13"/>
          <p:cNvSpPr txBox="1">
            <a:spLocks noChangeArrowheads="1"/>
          </p:cNvSpPr>
          <p:nvPr/>
        </p:nvSpPr>
        <p:spPr bwMode="auto">
          <a:xfrm>
            <a:off x="2260600" y="28321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Organización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4" name="Text Box 14"/>
          <p:cNvSpPr txBox="1">
            <a:spLocks noChangeArrowheads="1"/>
          </p:cNvSpPr>
          <p:nvPr/>
        </p:nvSpPr>
        <p:spPr bwMode="auto">
          <a:xfrm>
            <a:off x="2336800" y="42037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dirty="0">
                <a:latin typeface="Corbel" pitchFamily="34" charset="0"/>
              </a:rPr>
              <a:t>Dirección</a:t>
            </a:r>
            <a:endParaRPr lang="es-ES" sz="2000" dirty="0">
              <a:latin typeface="Corbel" pitchFamily="34" charset="0"/>
            </a:endParaRPr>
          </a:p>
        </p:txBody>
      </p:sp>
      <p:sp>
        <p:nvSpPr>
          <p:cNvPr id="29705" name="Text Box 15"/>
          <p:cNvSpPr txBox="1">
            <a:spLocks noChangeArrowheads="1"/>
          </p:cNvSpPr>
          <p:nvPr/>
        </p:nvSpPr>
        <p:spPr bwMode="auto">
          <a:xfrm>
            <a:off x="2260600" y="53467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Control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6" name="Text Box 16"/>
          <p:cNvSpPr txBox="1">
            <a:spLocks noChangeArrowheads="1"/>
          </p:cNvSpPr>
          <p:nvPr/>
        </p:nvSpPr>
        <p:spPr bwMode="auto">
          <a:xfrm>
            <a:off x="5156200" y="1182688"/>
            <a:ext cx="20574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Qué hacer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Cuándo hacerlo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Dónde hacerlo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7" name="Text Box 17"/>
          <p:cNvSpPr txBox="1">
            <a:spLocks noChangeArrowheads="1"/>
          </p:cNvSpPr>
          <p:nvPr/>
        </p:nvSpPr>
        <p:spPr bwMode="auto">
          <a:xfrm>
            <a:off x="5080000" y="2800350"/>
            <a:ext cx="2209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Cómo y con quién hacerlo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8" name="Text Box 18"/>
          <p:cNvSpPr txBox="1">
            <a:spLocks noChangeArrowheads="1"/>
          </p:cNvSpPr>
          <p:nvPr/>
        </p:nvSpPr>
        <p:spPr bwMode="auto">
          <a:xfrm>
            <a:off x="5003800" y="4051300"/>
            <a:ext cx="2590800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Lograr que se haga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Convencer para dirigir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9" name="Text Box 19"/>
          <p:cNvSpPr txBox="1">
            <a:spLocks noChangeArrowheads="1"/>
          </p:cNvSpPr>
          <p:nvPr/>
        </p:nvSpPr>
        <p:spPr bwMode="auto">
          <a:xfrm>
            <a:off x="5232400" y="5283200"/>
            <a:ext cx="2286000" cy="1054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>
                <a:latin typeface="Corbel" pitchFamily="34" charset="0"/>
              </a:rPr>
              <a:t>Analizar y evaluar lo que se hizo</a:t>
            </a:r>
          </a:p>
          <a:p>
            <a:pPr>
              <a:spcBef>
                <a:spcPct val="50000"/>
              </a:spcBef>
            </a:pPr>
            <a:endParaRPr lang="es-ES">
              <a:latin typeface="Corbel" pitchFamily="34" charset="0"/>
            </a:endParaRPr>
          </a:p>
        </p:txBody>
      </p:sp>
      <p:sp>
        <p:nvSpPr>
          <p:cNvPr id="29710" name="Text Box 28"/>
          <p:cNvSpPr txBox="1">
            <a:spLocks noChangeArrowheads="1"/>
          </p:cNvSpPr>
          <p:nvPr/>
        </p:nvSpPr>
        <p:spPr bwMode="auto">
          <a:xfrm>
            <a:off x="785813" y="6286500"/>
            <a:ext cx="7848600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Corbel" pitchFamily="34" charset="0"/>
              </a:rPr>
              <a:t>Basado en: Manual práctico para la Administración de Agronegocios. Autores  Guerra-Aguilar </a:t>
            </a:r>
            <a:endParaRPr lang="es-ES" sz="1400">
              <a:latin typeface="Corbel" pitchFamily="34" charset="0"/>
            </a:endParaRPr>
          </a:p>
        </p:txBody>
      </p:sp>
      <p:sp>
        <p:nvSpPr>
          <p:cNvPr id="29711" name="AutoShape 33"/>
          <p:cNvSpPr>
            <a:spLocks noChangeArrowheads="1"/>
          </p:cNvSpPr>
          <p:nvPr/>
        </p:nvSpPr>
        <p:spPr bwMode="auto">
          <a:xfrm>
            <a:off x="4165600" y="17653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2" name="AutoShape 35"/>
          <p:cNvSpPr>
            <a:spLocks noChangeArrowheads="1"/>
          </p:cNvSpPr>
          <p:nvPr/>
        </p:nvSpPr>
        <p:spPr bwMode="auto">
          <a:xfrm>
            <a:off x="4165600" y="29845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3" name="AutoShape 36"/>
          <p:cNvSpPr>
            <a:spLocks noChangeArrowheads="1"/>
          </p:cNvSpPr>
          <p:nvPr/>
        </p:nvSpPr>
        <p:spPr bwMode="auto">
          <a:xfrm>
            <a:off x="4165600" y="43561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4" name="AutoShape 37"/>
          <p:cNvSpPr>
            <a:spLocks noChangeArrowheads="1"/>
          </p:cNvSpPr>
          <p:nvPr/>
        </p:nvSpPr>
        <p:spPr bwMode="auto">
          <a:xfrm>
            <a:off x="4165600" y="54991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5" name="AutoShape 38"/>
          <p:cNvSpPr>
            <a:spLocks noChangeArrowheads="1"/>
          </p:cNvSpPr>
          <p:nvPr/>
        </p:nvSpPr>
        <p:spPr bwMode="auto">
          <a:xfrm>
            <a:off x="3022600" y="22987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6" name="AutoShape 39"/>
          <p:cNvSpPr>
            <a:spLocks noChangeArrowheads="1"/>
          </p:cNvSpPr>
          <p:nvPr/>
        </p:nvSpPr>
        <p:spPr bwMode="auto">
          <a:xfrm>
            <a:off x="3022600" y="35941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7" name="AutoShape 40"/>
          <p:cNvSpPr>
            <a:spLocks noChangeArrowheads="1"/>
          </p:cNvSpPr>
          <p:nvPr/>
        </p:nvSpPr>
        <p:spPr bwMode="auto">
          <a:xfrm>
            <a:off x="3022600" y="48895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B5DBA-E26C-4427-B136-E60A012953B0}" type="slidenum">
              <a:rPr lang="es-ES"/>
              <a:pPr>
                <a:defRPr/>
              </a:pPr>
              <a:t>2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38" y="2857500"/>
            <a:ext cx="8156575" cy="7778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MX" sz="4400" dirty="0" smtClean="0">
                <a:solidFill>
                  <a:schemeClr val="tx2">
                    <a:satMod val="200000"/>
                  </a:schemeClr>
                </a:solidFill>
              </a:rPr>
              <a:t>COMERCIALIZACIÓN</a:t>
            </a:r>
            <a:endParaRPr lang="en-US" sz="44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D326BE-EA20-4ACA-8FCB-8A1F0274DE88}" type="slidenum">
              <a:rPr lang="es-ES"/>
              <a:pPr>
                <a:defRPr/>
              </a:pPr>
              <a:t>20</a:t>
            </a:fld>
            <a:endParaRPr lang="es-ES"/>
          </a:p>
        </p:txBody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8008937" cy="479266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400" dirty="0" smtClean="0"/>
              <a:t>  ¿ Se hace cumplir lo planeado y organizado?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400" dirty="0" smtClean="0"/>
              <a:t>  ¿ Se impulsa a los grupos de trabajo para la realización de sus tareas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400" dirty="0" smtClean="0"/>
              <a:t> ¿ Se  les facilita a los grupos de trabajo para la realización de actividades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400" dirty="0" smtClean="0"/>
              <a:t> ¿ El ambiente de trabajo es propicio para la realización de tareas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400" dirty="0" smtClean="0"/>
              <a:t> ¿ Los grupos de trabajo entienden claramente los planes y actividades de la dirección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400" dirty="0" smtClean="0"/>
              <a:t> ¿ Se  conoce la situación de la plantación para tomar cursos de acción en caso necesario?</a:t>
            </a:r>
          </a:p>
        </p:txBody>
      </p:sp>
      <p:sp>
        <p:nvSpPr>
          <p:cNvPr id="65538" name="Rectangle 2"/>
          <p:cNvSpPr>
            <a:spLocks noGrp="1"/>
          </p:cNvSpPr>
          <p:nvPr>
            <p:ph type="title"/>
          </p:nvPr>
        </p:nvSpPr>
        <p:spPr bwMode="auto">
          <a:xfrm>
            <a:off x="706438" y="512763"/>
            <a:ext cx="8156575" cy="7762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mtClean="0">
                <a:solidFill>
                  <a:schemeClr val="tx2">
                    <a:satMod val="200000"/>
                  </a:schemeClr>
                </a:solidFill>
              </a:rPr>
              <a:t>Preguntas de Dirección</a:t>
            </a:r>
            <a:endParaRPr lang="es-ES" smtClean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01B02C-0192-48EE-8664-EFC99CF44BB4}" type="slidenum">
              <a:rPr lang="es-ES"/>
              <a:pPr>
                <a:defRPr/>
              </a:pPr>
              <a:t>21</a:t>
            </a:fld>
            <a:endParaRPr lang="es-ES"/>
          </a:p>
        </p:txBody>
      </p:sp>
      <p:sp>
        <p:nvSpPr>
          <p:cNvPr id="29697" name="Rectangle 30"/>
          <p:cNvSpPr>
            <a:spLocks noChangeArrowheads="1"/>
          </p:cNvSpPr>
          <p:nvPr/>
        </p:nvSpPr>
        <p:spPr bwMode="auto">
          <a:xfrm>
            <a:off x="2260600" y="5194300"/>
            <a:ext cx="1752600" cy="9906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rbel" pitchFamily="34" charset="0"/>
            </a:endParaRPr>
          </a:p>
        </p:txBody>
      </p:sp>
      <p:sp>
        <p:nvSpPr>
          <p:cNvPr id="29698" name="Rectangle 31"/>
          <p:cNvSpPr>
            <a:spLocks noChangeArrowheads="1"/>
          </p:cNvSpPr>
          <p:nvPr/>
        </p:nvSpPr>
        <p:spPr bwMode="auto">
          <a:xfrm>
            <a:off x="2260600" y="38989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699" name="Rectangle 29"/>
          <p:cNvSpPr>
            <a:spLocks noChangeArrowheads="1"/>
          </p:cNvSpPr>
          <p:nvPr/>
        </p:nvSpPr>
        <p:spPr bwMode="auto">
          <a:xfrm>
            <a:off x="2260600" y="26035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00" name="Rectangle 32"/>
          <p:cNvSpPr>
            <a:spLocks noChangeArrowheads="1"/>
          </p:cNvSpPr>
          <p:nvPr/>
        </p:nvSpPr>
        <p:spPr bwMode="auto">
          <a:xfrm>
            <a:off x="2260600" y="1308100"/>
            <a:ext cx="1752600" cy="990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57346" name="Rectangle 2"/>
          <p:cNvSpPr>
            <a:spLocks noGrp="1"/>
          </p:cNvSpPr>
          <p:nvPr>
            <p:ph type="title"/>
          </p:nvPr>
        </p:nvSpPr>
        <p:spPr bwMode="auto">
          <a:xfrm>
            <a:off x="706438" y="512763"/>
            <a:ext cx="8156575" cy="7762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mtClean="0">
                <a:solidFill>
                  <a:schemeClr val="tx2">
                    <a:satMod val="200000"/>
                  </a:schemeClr>
                </a:solidFill>
              </a:rPr>
              <a:t>Proceso Administrativo</a:t>
            </a:r>
            <a:endParaRPr lang="es-ES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9702" name="Text Box 12"/>
          <p:cNvSpPr txBox="1">
            <a:spLocks noChangeArrowheads="1"/>
          </p:cNvSpPr>
          <p:nvPr/>
        </p:nvSpPr>
        <p:spPr bwMode="auto">
          <a:xfrm>
            <a:off x="2336800" y="1612900"/>
            <a:ext cx="16764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Planeación</a:t>
            </a:r>
          </a:p>
          <a:p>
            <a:pPr>
              <a:spcBef>
                <a:spcPct val="50000"/>
              </a:spcBef>
            </a:pPr>
            <a:endParaRPr lang="es-MX" sz="2000">
              <a:latin typeface="Corbel" pitchFamily="34" charset="0"/>
            </a:endParaRPr>
          </a:p>
          <a:p>
            <a:pPr>
              <a:spcBef>
                <a:spcPct val="50000"/>
              </a:spcBef>
            </a:pPr>
            <a:endParaRPr lang="es-ES" sz="2000">
              <a:latin typeface="Corbel" pitchFamily="34" charset="0"/>
            </a:endParaRPr>
          </a:p>
        </p:txBody>
      </p:sp>
      <p:sp>
        <p:nvSpPr>
          <p:cNvPr id="29703" name="Text Box 13"/>
          <p:cNvSpPr txBox="1">
            <a:spLocks noChangeArrowheads="1"/>
          </p:cNvSpPr>
          <p:nvPr/>
        </p:nvSpPr>
        <p:spPr bwMode="auto">
          <a:xfrm>
            <a:off x="2260600" y="28321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Organización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4" name="Text Box 14"/>
          <p:cNvSpPr txBox="1">
            <a:spLocks noChangeArrowheads="1"/>
          </p:cNvSpPr>
          <p:nvPr/>
        </p:nvSpPr>
        <p:spPr bwMode="auto">
          <a:xfrm>
            <a:off x="2336800" y="42037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Dirección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5" name="Text Box 15"/>
          <p:cNvSpPr txBox="1">
            <a:spLocks noChangeArrowheads="1"/>
          </p:cNvSpPr>
          <p:nvPr/>
        </p:nvSpPr>
        <p:spPr bwMode="auto">
          <a:xfrm>
            <a:off x="2260600" y="53467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 dirty="0">
                <a:latin typeface="Corbel" pitchFamily="34" charset="0"/>
              </a:rPr>
              <a:t>Control</a:t>
            </a:r>
            <a:endParaRPr lang="es-ES" sz="2000" dirty="0">
              <a:latin typeface="Corbel" pitchFamily="34" charset="0"/>
            </a:endParaRPr>
          </a:p>
        </p:txBody>
      </p:sp>
      <p:sp>
        <p:nvSpPr>
          <p:cNvPr id="29706" name="Text Box 16"/>
          <p:cNvSpPr txBox="1">
            <a:spLocks noChangeArrowheads="1"/>
          </p:cNvSpPr>
          <p:nvPr/>
        </p:nvSpPr>
        <p:spPr bwMode="auto">
          <a:xfrm>
            <a:off x="5156200" y="1182688"/>
            <a:ext cx="20574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Qué hacer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Cuándo hacerlo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Dónde hacerlo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7" name="Text Box 17"/>
          <p:cNvSpPr txBox="1">
            <a:spLocks noChangeArrowheads="1"/>
          </p:cNvSpPr>
          <p:nvPr/>
        </p:nvSpPr>
        <p:spPr bwMode="auto">
          <a:xfrm>
            <a:off x="5080000" y="2800350"/>
            <a:ext cx="2209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Cómo y con quién hacerlo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8" name="Text Box 18"/>
          <p:cNvSpPr txBox="1">
            <a:spLocks noChangeArrowheads="1"/>
          </p:cNvSpPr>
          <p:nvPr/>
        </p:nvSpPr>
        <p:spPr bwMode="auto">
          <a:xfrm>
            <a:off x="5003800" y="4051300"/>
            <a:ext cx="2590800" cy="862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Lograr que se haga</a:t>
            </a:r>
          </a:p>
          <a:p>
            <a:pPr>
              <a:spcBef>
                <a:spcPct val="50000"/>
              </a:spcBef>
            </a:pPr>
            <a:r>
              <a:rPr lang="es-MX" sz="2000">
                <a:latin typeface="Corbel" pitchFamily="34" charset="0"/>
              </a:rPr>
              <a:t>Convencer para dirigir</a:t>
            </a:r>
            <a:endParaRPr lang="es-ES" sz="2000">
              <a:latin typeface="Corbel" pitchFamily="34" charset="0"/>
            </a:endParaRPr>
          </a:p>
        </p:txBody>
      </p:sp>
      <p:sp>
        <p:nvSpPr>
          <p:cNvPr id="29709" name="Text Box 19"/>
          <p:cNvSpPr txBox="1">
            <a:spLocks noChangeArrowheads="1"/>
          </p:cNvSpPr>
          <p:nvPr/>
        </p:nvSpPr>
        <p:spPr bwMode="auto">
          <a:xfrm>
            <a:off x="5232400" y="5283200"/>
            <a:ext cx="2286000" cy="1054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>
                <a:latin typeface="Corbel" pitchFamily="34" charset="0"/>
              </a:rPr>
              <a:t>Analizar y evaluar lo que se hizo</a:t>
            </a:r>
          </a:p>
          <a:p>
            <a:pPr>
              <a:spcBef>
                <a:spcPct val="50000"/>
              </a:spcBef>
            </a:pPr>
            <a:endParaRPr lang="es-ES">
              <a:latin typeface="Corbel" pitchFamily="34" charset="0"/>
            </a:endParaRPr>
          </a:p>
        </p:txBody>
      </p:sp>
      <p:sp>
        <p:nvSpPr>
          <p:cNvPr id="29710" name="Text Box 28"/>
          <p:cNvSpPr txBox="1">
            <a:spLocks noChangeArrowheads="1"/>
          </p:cNvSpPr>
          <p:nvPr/>
        </p:nvSpPr>
        <p:spPr bwMode="auto">
          <a:xfrm>
            <a:off x="785813" y="6286500"/>
            <a:ext cx="7848600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Corbel" pitchFamily="34" charset="0"/>
              </a:rPr>
              <a:t>Basado en: Manual práctico para la Administración de Agronegocios. Autores  Guerra-Aguilar </a:t>
            </a:r>
            <a:endParaRPr lang="es-ES" sz="1400">
              <a:latin typeface="Corbel" pitchFamily="34" charset="0"/>
            </a:endParaRPr>
          </a:p>
        </p:txBody>
      </p:sp>
      <p:sp>
        <p:nvSpPr>
          <p:cNvPr id="29711" name="AutoShape 33"/>
          <p:cNvSpPr>
            <a:spLocks noChangeArrowheads="1"/>
          </p:cNvSpPr>
          <p:nvPr/>
        </p:nvSpPr>
        <p:spPr bwMode="auto">
          <a:xfrm>
            <a:off x="4165600" y="17653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2" name="AutoShape 35"/>
          <p:cNvSpPr>
            <a:spLocks noChangeArrowheads="1"/>
          </p:cNvSpPr>
          <p:nvPr/>
        </p:nvSpPr>
        <p:spPr bwMode="auto">
          <a:xfrm>
            <a:off x="4165600" y="29845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3" name="AutoShape 36"/>
          <p:cNvSpPr>
            <a:spLocks noChangeArrowheads="1"/>
          </p:cNvSpPr>
          <p:nvPr/>
        </p:nvSpPr>
        <p:spPr bwMode="auto">
          <a:xfrm>
            <a:off x="4165600" y="43561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4" name="AutoShape 37"/>
          <p:cNvSpPr>
            <a:spLocks noChangeArrowheads="1"/>
          </p:cNvSpPr>
          <p:nvPr/>
        </p:nvSpPr>
        <p:spPr bwMode="auto">
          <a:xfrm>
            <a:off x="4165600" y="54991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5" name="AutoShape 38"/>
          <p:cNvSpPr>
            <a:spLocks noChangeArrowheads="1"/>
          </p:cNvSpPr>
          <p:nvPr/>
        </p:nvSpPr>
        <p:spPr bwMode="auto">
          <a:xfrm>
            <a:off x="3022600" y="22987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6" name="AutoShape 39"/>
          <p:cNvSpPr>
            <a:spLocks noChangeArrowheads="1"/>
          </p:cNvSpPr>
          <p:nvPr/>
        </p:nvSpPr>
        <p:spPr bwMode="auto">
          <a:xfrm>
            <a:off x="3022600" y="35941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29717" name="AutoShape 40"/>
          <p:cNvSpPr>
            <a:spLocks noChangeArrowheads="1"/>
          </p:cNvSpPr>
          <p:nvPr/>
        </p:nvSpPr>
        <p:spPr bwMode="auto">
          <a:xfrm>
            <a:off x="3022600" y="4889500"/>
            <a:ext cx="228600" cy="3048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7CC9D-775E-4C1D-A8F3-0255C6D7A4D0}" type="slidenum">
              <a:rPr lang="es-ES"/>
              <a:pPr>
                <a:defRPr/>
              </a:pPr>
              <a:t>22</a:t>
            </a:fld>
            <a:endParaRPr lang="es-ES"/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8008937" cy="45069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¿ Como se ha realizado?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¿Se realizó de acuerdo a lo planeado?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¿ Se requieren correcciones?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¿ Qué tipo de correcciones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¿ Se lograron los resultados esperados ?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000" dirty="0" smtClean="0"/>
              <a:t>Ganancia Esperada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000" dirty="0" smtClean="0"/>
              <a:t>Ventas esperadas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000" dirty="0" smtClean="0"/>
              <a:t>Producción Deseada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000" dirty="0" smtClean="0"/>
              <a:t>Colocación del producto al precio deseado.</a:t>
            </a:r>
          </a:p>
          <a:p>
            <a:pPr fontAlgn="auto">
              <a:spcAft>
                <a:spcPts val="0"/>
              </a:spcAft>
              <a:defRPr/>
            </a:pPr>
            <a:endParaRPr lang="es-ES" dirty="0" smtClean="0"/>
          </a:p>
        </p:txBody>
      </p:sp>
      <p:sp>
        <p:nvSpPr>
          <p:cNvPr id="67586" name="Rectangle 2"/>
          <p:cNvSpPr>
            <a:spLocks noGrp="1"/>
          </p:cNvSpPr>
          <p:nvPr>
            <p:ph type="title"/>
          </p:nvPr>
        </p:nvSpPr>
        <p:spPr bwMode="auto">
          <a:xfrm>
            <a:off x="706438" y="512763"/>
            <a:ext cx="8156575" cy="7762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mtClean="0">
                <a:solidFill>
                  <a:schemeClr val="tx2">
                    <a:satMod val="200000"/>
                  </a:schemeClr>
                </a:solidFill>
              </a:rPr>
              <a:t>Preguntas de Control</a:t>
            </a:r>
            <a:endParaRPr lang="es-ES" smtClean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684BDC-3A32-467C-9C0A-1D726C624376}" type="slidenum">
              <a:rPr lang="es-ES"/>
              <a:pPr>
                <a:defRPr/>
              </a:pPr>
              <a:t>23</a:t>
            </a:fld>
            <a:endParaRPr lang="es-ES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642938" y="2857500"/>
            <a:ext cx="8156575" cy="7778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MX" sz="4400" dirty="0" smtClean="0">
                <a:solidFill>
                  <a:schemeClr val="tx2">
                    <a:satMod val="200000"/>
                  </a:schemeClr>
                </a:solidFill>
              </a:rPr>
              <a:t>FINANZAS</a:t>
            </a:r>
            <a:endParaRPr lang="en-US" sz="44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1FEA2E-5A69-4B96-9B70-E4C46A9A8EF0}" type="slidenum">
              <a:rPr lang="es-ES"/>
              <a:pPr>
                <a:defRPr/>
              </a:pPr>
              <a:t>24</a:t>
            </a:fld>
            <a:endParaRPr lang="es-E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8008937" cy="236378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Definiciones de Finanzas y Contabilidad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Resúmenes Financieros Básicos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Esquemas de Financiamiento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4000" dirty="0" smtClean="0">
                <a:solidFill>
                  <a:schemeClr val="tx2">
                    <a:satMod val="200000"/>
                  </a:schemeClr>
                </a:solidFill>
              </a:rPr>
              <a:t>Agenda</a:t>
            </a:r>
            <a:endParaRPr lang="en-US" sz="40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CEBD0-0AB5-44D8-9FD2-A45D42B3FA12}" type="slidenum">
              <a:rPr lang="es-ES"/>
              <a:pPr>
                <a:defRPr/>
              </a:pPr>
              <a:t>25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642938" y="1857375"/>
            <a:ext cx="8143875" cy="5000625"/>
          </a:xfrm>
        </p:spPr>
        <p:txBody>
          <a:bodyPr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¿ Qué son las Finanzas ?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000" dirty="0" smtClean="0"/>
              <a:t> Rama de la economía relacionada con la </a:t>
            </a:r>
            <a:r>
              <a:rPr lang="es-MX" sz="2000" u="sng" dirty="0" smtClean="0"/>
              <a:t>inversión</a:t>
            </a:r>
            <a:r>
              <a:rPr lang="es-MX" sz="2000" dirty="0" smtClean="0"/>
              <a:t> y </a:t>
            </a:r>
            <a:r>
              <a:rPr lang="es-MX" sz="2000" u="sng" dirty="0" smtClean="0"/>
              <a:t>administración</a:t>
            </a:r>
            <a:r>
              <a:rPr lang="es-MX" sz="2000" dirty="0" smtClean="0"/>
              <a:t> de </a:t>
            </a:r>
            <a:r>
              <a:rPr lang="es-MX" sz="2000" u="sng" dirty="0" smtClean="0"/>
              <a:t>activos reales</a:t>
            </a:r>
            <a:r>
              <a:rPr lang="es-MX" sz="2000" dirty="0" smtClean="0"/>
              <a:t>, así cómo en </a:t>
            </a:r>
            <a:r>
              <a:rPr lang="es-MX" sz="2000" u="sng" dirty="0" smtClean="0"/>
              <a:t>activos financieros</a:t>
            </a:r>
            <a:r>
              <a:rPr lang="es-MX" sz="2000" dirty="0" smtClean="0"/>
              <a:t>. Nota: Activo es algo que posee la empresa.</a:t>
            </a:r>
          </a:p>
          <a:p>
            <a:pPr marL="1481328" lvl="4" indent="-210312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s-MX" sz="1600" dirty="0" smtClean="0"/>
              <a:t> Basado en Ochoa, 2002.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000" dirty="0" smtClean="0"/>
              <a:t>En su idea general las finanzas se relacionan con el </a:t>
            </a:r>
            <a:r>
              <a:rPr lang="es-MX" sz="2000" u="sng" dirty="0" smtClean="0"/>
              <a:t>dinero</a:t>
            </a:r>
            <a:r>
              <a:rPr lang="es-MX" sz="2000" dirty="0" smtClean="0"/>
              <a:t>, </a:t>
            </a:r>
            <a:r>
              <a:rPr lang="es-MX" sz="2000" u="sng" dirty="0" smtClean="0"/>
              <a:t>tiempo</a:t>
            </a:r>
            <a:r>
              <a:rPr lang="es-MX" sz="2000" dirty="0" smtClean="0"/>
              <a:t> y el </a:t>
            </a:r>
            <a:r>
              <a:rPr lang="es-MX" sz="2000" u="sng" dirty="0" smtClean="0"/>
              <a:t>riesgo</a:t>
            </a:r>
            <a:r>
              <a:rPr lang="es-MX" sz="2000" dirty="0" smtClean="0"/>
              <a:t>.</a:t>
            </a:r>
          </a:p>
          <a:p>
            <a:pPr marL="1481328" lvl="4" indent="-210312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s-MX" sz="1600" dirty="0" smtClean="0"/>
              <a:t> Basado en referencias de WEB.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000" dirty="0" smtClean="0"/>
              <a:t> En términos del verbo. Aplica a:</a:t>
            </a:r>
          </a:p>
          <a:p>
            <a:pPr marL="996696" lvl="2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s-MX" sz="1800" u="sng" dirty="0" smtClean="0"/>
              <a:t>Aportar el dinero</a:t>
            </a:r>
            <a:r>
              <a:rPr lang="es-MX" sz="1800" dirty="0" smtClean="0"/>
              <a:t> necesario para una empresa</a:t>
            </a:r>
          </a:p>
          <a:p>
            <a:pPr marL="996696" lvl="2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s-MX" sz="1800" dirty="0" smtClean="0"/>
              <a:t> </a:t>
            </a:r>
            <a:r>
              <a:rPr lang="es-MX" sz="1800" u="sng" dirty="0" smtClean="0"/>
              <a:t>Sufragar los gastos</a:t>
            </a:r>
            <a:r>
              <a:rPr lang="es-MX" sz="1800" dirty="0" smtClean="0"/>
              <a:t> para una actividad u obra.</a:t>
            </a:r>
          </a:p>
          <a:p>
            <a:pPr marL="1481328" lvl="4" indent="-210312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s-MX" sz="1600" dirty="0" smtClean="0"/>
              <a:t> Basado en Real Académica Española, WEB.</a:t>
            </a:r>
            <a:endParaRPr lang="en-US" sz="1600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437562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3600" dirty="0" smtClean="0">
                <a:solidFill>
                  <a:schemeClr val="tx2">
                    <a:satMod val="200000"/>
                  </a:schemeClr>
                </a:solidFill>
              </a:rPr>
              <a:t>Definiciones y Roles de Información Financiera</a:t>
            </a:r>
            <a:endParaRPr lang="en-US" sz="36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DE3FCA-C722-4231-8E68-FA365C358342}" type="slidenum">
              <a:rPr lang="es-ES"/>
              <a:pPr>
                <a:defRPr/>
              </a:pPr>
              <a:t>26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7508875" cy="4721225"/>
          </a:xfrm>
        </p:spPr>
        <p:txBody>
          <a:bodyPr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¿ Cómo se puede financiar un negocio ?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Con recursos propios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Con recursos prestados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Con recursos de un socio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endParaRPr lang="es-MX" sz="2400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Pasando esto a términos financieros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Dinero prestado – deuda – crédito.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Dinero propio -     capital – capital.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Dinero socio   -     capital – acción.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Definiciones Relevantes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457200" y="1905000"/>
            <a:ext cx="8229600" cy="4114800"/>
          </a:xfrm>
          <a:prstGeom prst="rect">
            <a:avLst/>
          </a:prstGeom>
        </p:spPr>
        <p:txBody>
          <a:bodyPr lIns="82296" bIns="0">
            <a:normAutofit/>
          </a:bodyPr>
          <a:lstStyle/>
          <a:p>
            <a:pPr marL="54864" fontAlgn="auto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defRPr/>
            </a:pPr>
            <a:endParaRPr lang="en-US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4D9292-421C-4078-BB51-E46BBAF44EA2}" type="slidenum">
              <a:rPr lang="es-ES"/>
              <a:pPr>
                <a:defRPr/>
              </a:pPr>
              <a:t>27</a:t>
            </a:fld>
            <a:endParaRPr lang="es-ES"/>
          </a:p>
        </p:txBody>
      </p:sp>
      <p:sp>
        <p:nvSpPr>
          <p:cNvPr id="38913" name="Oval 4"/>
          <p:cNvSpPr>
            <a:spLocks noChangeArrowheads="1"/>
          </p:cNvSpPr>
          <p:nvPr/>
        </p:nvSpPr>
        <p:spPr bwMode="auto">
          <a:xfrm>
            <a:off x="4714875" y="2133600"/>
            <a:ext cx="22860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MX" sz="2000">
                <a:latin typeface="Corbel" pitchFamily="34" charset="0"/>
              </a:rPr>
              <a:t>    Plantación</a:t>
            </a:r>
            <a:endParaRPr lang="en-US" sz="2000">
              <a:latin typeface="Corbel" pitchFamily="34" charset="0"/>
            </a:endParaRPr>
          </a:p>
        </p:txBody>
      </p:sp>
      <p:sp>
        <p:nvSpPr>
          <p:cNvPr id="38914" name="Rectangle 6"/>
          <p:cNvSpPr>
            <a:spLocks noChangeArrowheads="1"/>
          </p:cNvSpPr>
          <p:nvPr/>
        </p:nvSpPr>
        <p:spPr bwMode="auto">
          <a:xfrm>
            <a:off x="2667000" y="914400"/>
            <a:ext cx="1752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MX" sz="2000">
                <a:latin typeface="Corbel" pitchFamily="34" charset="0"/>
              </a:rPr>
              <a:t>Deuda</a:t>
            </a:r>
            <a:endParaRPr lang="en-US" sz="2000">
              <a:latin typeface="Corbel" pitchFamily="34" charset="0"/>
            </a:endParaRPr>
          </a:p>
        </p:txBody>
      </p:sp>
      <p:sp>
        <p:nvSpPr>
          <p:cNvPr id="38915" name="Rectangle 7"/>
          <p:cNvSpPr>
            <a:spLocks noChangeArrowheads="1"/>
          </p:cNvSpPr>
          <p:nvPr/>
        </p:nvSpPr>
        <p:spPr bwMode="auto">
          <a:xfrm>
            <a:off x="6629400" y="838200"/>
            <a:ext cx="2057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MX" sz="2000">
                <a:latin typeface="Corbel" pitchFamily="34" charset="0"/>
              </a:rPr>
              <a:t>Capital</a:t>
            </a:r>
            <a:endParaRPr lang="en-US" sz="2000">
              <a:latin typeface="Corbel" pitchFamily="34" charset="0"/>
            </a:endParaRPr>
          </a:p>
        </p:txBody>
      </p:sp>
      <p:sp>
        <p:nvSpPr>
          <p:cNvPr id="38916" name="AutoShape 10"/>
          <p:cNvSpPr>
            <a:spLocks noChangeArrowheads="1"/>
          </p:cNvSpPr>
          <p:nvPr/>
        </p:nvSpPr>
        <p:spPr bwMode="auto">
          <a:xfrm>
            <a:off x="4800600" y="3886200"/>
            <a:ext cx="1905000" cy="10668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MX" sz="2000">
                <a:latin typeface="Corbel" pitchFamily="34" charset="0"/>
              </a:rPr>
              <a:t>Valuación</a:t>
            </a:r>
            <a:endParaRPr lang="en-US" sz="2000">
              <a:latin typeface="Corbel" pitchFamily="34" charset="0"/>
            </a:endParaRPr>
          </a:p>
        </p:txBody>
      </p:sp>
      <p:sp>
        <p:nvSpPr>
          <p:cNvPr id="38917" name="Line 13"/>
          <p:cNvSpPr>
            <a:spLocks noChangeShapeType="1"/>
          </p:cNvSpPr>
          <p:nvPr/>
        </p:nvSpPr>
        <p:spPr bwMode="auto">
          <a:xfrm>
            <a:off x="3810000" y="17526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18" name="Line 14"/>
          <p:cNvSpPr>
            <a:spLocks noChangeShapeType="1"/>
          </p:cNvSpPr>
          <p:nvPr/>
        </p:nvSpPr>
        <p:spPr bwMode="auto">
          <a:xfrm flipH="1">
            <a:off x="6781800" y="18288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19" name="AutoShape 15"/>
          <p:cNvSpPr>
            <a:spLocks/>
          </p:cNvSpPr>
          <p:nvPr/>
        </p:nvSpPr>
        <p:spPr bwMode="auto">
          <a:xfrm>
            <a:off x="2000250" y="714375"/>
            <a:ext cx="152400" cy="1143000"/>
          </a:xfrm>
          <a:prstGeom prst="lef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38920" name="Text Box 16"/>
          <p:cNvSpPr txBox="1">
            <a:spLocks noChangeArrowheads="1"/>
          </p:cNvSpPr>
          <p:nvPr/>
        </p:nvSpPr>
        <p:spPr bwMode="auto">
          <a:xfrm>
            <a:off x="571500" y="785813"/>
            <a:ext cx="12255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000">
                <a:latin typeface="Corbel" pitchFamily="34" charset="0"/>
              </a:rPr>
              <a:t>Mercados</a:t>
            </a:r>
          </a:p>
          <a:p>
            <a:r>
              <a:rPr lang="es-MX" sz="2000">
                <a:latin typeface="Corbel" pitchFamily="34" charset="0"/>
              </a:rPr>
              <a:t>de </a:t>
            </a:r>
          </a:p>
          <a:p>
            <a:r>
              <a:rPr lang="es-MX" sz="2000">
                <a:latin typeface="Corbel" pitchFamily="34" charset="0"/>
              </a:rPr>
              <a:t>Capital</a:t>
            </a:r>
            <a:endParaRPr lang="en-US" sz="2000">
              <a:latin typeface="Corbel" pitchFamily="34" charset="0"/>
            </a:endParaRPr>
          </a:p>
        </p:txBody>
      </p:sp>
      <p:sp>
        <p:nvSpPr>
          <p:cNvPr id="38921" name="Line 20"/>
          <p:cNvSpPr>
            <a:spLocks noChangeShapeType="1"/>
          </p:cNvSpPr>
          <p:nvPr/>
        </p:nvSpPr>
        <p:spPr bwMode="auto">
          <a:xfrm>
            <a:off x="5791200" y="3200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2" name="Line 28"/>
          <p:cNvSpPr>
            <a:spLocks noChangeShapeType="1"/>
          </p:cNvSpPr>
          <p:nvPr/>
        </p:nvSpPr>
        <p:spPr bwMode="auto">
          <a:xfrm flipV="1">
            <a:off x="3857625" y="3000375"/>
            <a:ext cx="928688" cy="519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3" name="Text Box 29"/>
          <p:cNvSpPr txBox="1">
            <a:spLocks noChangeArrowheads="1"/>
          </p:cNvSpPr>
          <p:nvPr/>
        </p:nvSpPr>
        <p:spPr bwMode="auto">
          <a:xfrm>
            <a:off x="365125" y="5975350"/>
            <a:ext cx="184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000">
              <a:latin typeface="Corbel" pitchFamily="34" charset="0"/>
            </a:endParaRPr>
          </a:p>
        </p:txBody>
      </p:sp>
      <p:sp>
        <p:nvSpPr>
          <p:cNvPr id="38924" name="Text Box 30"/>
          <p:cNvSpPr txBox="1">
            <a:spLocks noChangeArrowheads="1"/>
          </p:cNvSpPr>
          <p:nvPr/>
        </p:nvSpPr>
        <p:spPr bwMode="auto">
          <a:xfrm>
            <a:off x="2514600" y="127000"/>
            <a:ext cx="5375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800">
                <a:latin typeface="Corbel" pitchFamily="34" charset="0"/>
              </a:rPr>
              <a:t>Mapa de Conceptos sobre Finanzas</a:t>
            </a:r>
            <a:endParaRPr lang="en-US" sz="2800">
              <a:latin typeface="Corbel" pitchFamily="34" charset="0"/>
            </a:endParaRPr>
          </a:p>
        </p:txBody>
      </p:sp>
      <p:sp>
        <p:nvSpPr>
          <p:cNvPr id="38925" name="Text Box 33"/>
          <p:cNvSpPr txBox="1">
            <a:spLocks noChangeArrowheads="1"/>
          </p:cNvSpPr>
          <p:nvPr/>
        </p:nvSpPr>
        <p:spPr bwMode="auto">
          <a:xfrm>
            <a:off x="500063" y="3571875"/>
            <a:ext cx="3759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000">
                <a:latin typeface="Corbel" pitchFamily="34" charset="0"/>
              </a:rPr>
              <a:t>Deben de general la suficiente</a:t>
            </a:r>
          </a:p>
          <a:p>
            <a:r>
              <a:rPr lang="es-MX" sz="2000">
                <a:latin typeface="Corbel" pitchFamily="34" charset="0"/>
              </a:rPr>
              <a:t>Riqueza (rentabilidad ) para cubrir</a:t>
            </a:r>
          </a:p>
          <a:p>
            <a:r>
              <a:rPr lang="es-MX" sz="2000">
                <a:latin typeface="Corbel" pitchFamily="34" charset="0"/>
              </a:rPr>
              <a:t>sus compromisos financieros.</a:t>
            </a:r>
            <a:endParaRPr lang="en-US" sz="2000">
              <a:latin typeface="Corbel" pitchFamily="34" charset="0"/>
            </a:endParaRPr>
          </a:p>
        </p:txBody>
      </p:sp>
      <p:sp>
        <p:nvSpPr>
          <p:cNvPr id="26" name="25 Cerrar llave"/>
          <p:cNvSpPr/>
          <p:nvPr/>
        </p:nvSpPr>
        <p:spPr>
          <a:xfrm rot="5400000">
            <a:off x="5500688" y="4572000"/>
            <a:ext cx="500062" cy="150018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927" name="Text Box 33"/>
          <p:cNvSpPr txBox="1">
            <a:spLocks noChangeArrowheads="1"/>
          </p:cNvSpPr>
          <p:nvPr/>
        </p:nvSpPr>
        <p:spPr bwMode="auto">
          <a:xfrm>
            <a:off x="4857750" y="5715000"/>
            <a:ext cx="2046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000">
                <a:latin typeface="Corbel" pitchFamily="34" charset="0"/>
              </a:rPr>
              <a:t>Flujos de Efectivo</a:t>
            </a:r>
            <a:endParaRPr lang="en-US" sz="2000">
              <a:latin typeface="Corbel" pitchFamily="34" charset="0"/>
            </a:endParaRPr>
          </a:p>
        </p:txBody>
      </p:sp>
      <p:sp>
        <p:nvSpPr>
          <p:cNvPr id="38928" name="Line 28"/>
          <p:cNvSpPr>
            <a:spLocks noChangeShapeType="1"/>
          </p:cNvSpPr>
          <p:nvPr/>
        </p:nvSpPr>
        <p:spPr bwMode="auto">
          <a:xfrm>
            <a:off x="3857625" y="4286250"/>
            <a:ext cx="928688" cy="12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3FA7EC-1C73-4DC0-AA74-5C45A5D34FD1}" type="slidenum">
              <a:rPr lang="es-ES"/>
              <a:pPr>
                <a:defRPr/>
              </a:pPr>
              <a:t>28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85813" y="1571625"/>
            <a:ext cx="7580312" cy="4649788"/>
          </a:xfrm>
        </p:spPr>
        <p:txBody>
          <a:bodyPr>
            <a:norm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800" dirty="0" smtClean="0"/>
              <a:t>¿ Qué es contabilidad ?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Puede ser definida como un sistema de información que provee de reportes a varios individuos o grupos acerca de las actividades económicas de una organización o de otra entidad.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 Sistema de doble entrada ( partida doble ) fue inventado por Luca </a:t>
            </a:r>
            <a:r>
              <a:rPr lang="es-MX" sz="2400" dirty="0" err="1" smtClean="0"/>
              <a:t>Pacioli</a:t>
            </a:r>
            <a:r>
              <a:rPr lang="es-MX" sz="2400" dirty="0" smtClean="0"/>
              <a:t> en 1494. Para satisfacer las demandas de los mercaderes de Venecia.</a:t>
            </a:r>
          </a:p>
          <a:p>
            <a:pPr marL="740664" lvl="1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El uso de la contabilidad usualmente es para registrar transacciones del pasado, pero su ventaja para los financieros es cuando se busca mirar en el futuro.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Definiciones Relevantes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292100"/>
            <a:ext cx="8229600" cy="1384300"/>
          </a:xfrm>
          <a:prstGeom prst="rect">
            <a:avLst/>
          </a:prstGeom>
        </p:spPr>
        <p:txBody>
          <a:bodyPr tIns="64008"/>
          <a:lstStyle/>
          <a:p>
            <a:pPr fontAlgn="auto">
              <a:spcAft>
                <a:spcPts val="0"/>
              </a:spcAft>
              <a:defRPr/>
            </a:pPr>
            <a:endParaRPr lang="en-US" sz="3800" spc="-150" dirty="0">
              <a:solidFill>
                <a:schemeClr val="tx2">
                  <a:satMod val="20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457200" y="1905000"/>
            <a:ext cx="8229600" cy="4114800"/>
          </a:xfrm>
          <a:prstGeom prst="rect">
            <a:avLst/>
          </a:prstGeom>
        </p:spPr>
        <p:txBody>
          <a:bodyPr lIns="82296" bIns="0">
            <a:normAutofit/>
          </a:bodyPr>
          <a:lstStyle/>
          <a:p>
            <a:pPr marL="54864" fontAlgn="auto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defRPr/>
            </a:pPr>
            <a:endParaRPr lang="en-US" sz="24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39941" name="Line 6"/>
          <p:cNvSpPr>
            <a:spLocks noChangeShapeType="1"/>
          </p:cNvSpPr>
          <p:nvPr/>
        </p:nvSpPr>
        <p:spPr bwMode="auto">
          <a:xfrm rot="10800000">
            <a:off x="4191000" y="220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42" name="Text Box 7"/>
          <p:cNvSpPr txBox="1">
            <a:spLocks noChangeArrowheads="1"/>
          </p:cNvSpPr>
          <p:nvPr/>
        </p:nvSpPr>
        <p:spPr bwMode="auto">
          <a:xfrm>
            <a:off x="3489325" y="6203950"/>
            <a:ext cx="3875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Fuente: Warren, Fees, Reeves  1995</a:t>
            </a:r>
            <a:endParaRPr lang="en-US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A09AD-8BC0-4A15-973E-51BDBBF9D7B2}" type="slidenum">
              <a:rPr lang="es-ES"/>
              <a:pPr>
                <a:defRPr/>
              </a:pPr>
              <a:t>29</a:t>
            </a:fld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Ciclo Contable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grpSp>
        <p:nvGrpSpPr>
          <p:cNvPr id="40962" name="12 Grupo"/>
          <p:cNvGrpSpPr>
            <a:grpSpLocks/>
          </p:cNvGrpSpPr>
          <p:nvPr/>
        </p:nvGrpSpPr>
        <p:grpSpPr bwMode="auto">
          <a:xfrm>
            <a:off x="1133475" y="1624013"/>
            <a:ext cx="714375" cy="500062"/>
            <a:chOff x="2714612" y="1643050"/>
            <a:chExt cx="714398" cy="500066"/>
          </a:xfrm>
        </p:grpSpPr>
        <p:sp>
          <p:nvSpPr>
            <p:cNvPr id="6" name="5 Rectángulo"/>
            <p:cNvSpPr/>
            <p:nvPr/>
          </p:nvSpPr>
          <p:spPr>
            <a:xfrm>
              <a:off x="2714612" y="1643050"/>
              <a:ext cx="714398" cy="5000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8" name="7 Conector recto"/>
            <p:cNvCxnSpPr/>
            <p:nvPr/>
          </p:nvCxnSpPr>
          <p:spPr>
            <a:xfrm>
              <a:off x="2714612" y="1714488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>
              <a:off x="2714612" y="1804976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>
              <a:off x="2724137" y="1895464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/>
            <p:cNvCxnSpPr/>
            <p:nvPr/>
          </p:nvCxnSpPr>
          <p:spPr>
            <a:xfrm>
              <a:off x="2724137" y="1971665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2714612" y="2047865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963" name="13 Grupo"/>
          <p:cNvGrpSpPr>
            <a:grpSpLocks/>
          </p:cNvGrpSpPr>
          <p:nvPr/>
        </p:nvGrpSpPr>
        <p:grpSpPr bwMode="auto">
          <a:xfrm>
            <a:off x="1209675" y="1719263"/>
            <a:ext cx="714375" cy="500062"/>
            <a:chOff x="2714612" y="1643050"/>
            <a:chExt cx="714398" cy="500066"/>
          </a:xfrm>
        </p:grpSpPr>
        <p:sp>
          <p:nvSpPr>
            <p:cNvPr id="15" name="14 Rectángulo"/>
            <p:cNvSpPr/>
            <p:nvPr/>
          </p:nvSpPr>
          <p:spPr>
            <a:xfrm>
              <a:off x="2714612" y="1643050"/>
              <a:ext cx="714398" cy="5000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6" name="15 Conector recto"/>
            <p:cNvCxnSpPr/>
            <p:nvPr/>
          </p:nvCxnSpPr>
          <p:spPr>
            <a:xfrm>
              <a:off x="2714612" y="1714488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>
              <a:off x="2714612" y="1804976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>
              <a:off x="2724137" y="1895464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>
            <a:xfrm>
              <a:off x="2724137" y="1971665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2714612" y="2047865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964" name="20 Grupo"/>
          <p:cNvGrpSpPr>
            <a:grpSpLocks/>
          </p:cNvGrpSpPr>
          <p:nvPr/>
        </p:nvGrpSpPr>
        <p:grpSpPr bwMode="auto">
          <a:xfrm>
            <a:off x="1323975" y="1814513"/>
            <a:ext cx="714375" cy="500062"/>
            <a:chOff x="2714612" y="1643050"/>
            <a:chExt cx="714398" cy="500066"/>
          </a:xfrm>
        </p:grpSpPr>
        <p:sp>
          <p:nvSpPr>
            <p:cNvPr id="22" name="21 Rectángulo"/>
            <p:cNvSpPr/>
            <p:nvPr/>
          </p:nvSpPr>
          <p:spPr>
            <a:xfrm>
              <a:off x="2714612" y="1643050"/>
              <a:ext cx="714398" cy="5000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2714612" y="1714488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23 Conector recto"/>
            <p:cNvCxnSpPr/>
            <p:nvPr/>
          </p:nvCxnSpPr>
          <p:spPr>
            <a:xfrm>
              <a:off x="2714612" y="1804976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Conector recto"/>
            <p:cNvCxnSpPr/>
            <p:nvPr/>
          </p:nvCxnSpPr>
          <p:spPr>
            <a:xfrm>
              <a:off x="2724137" y="1895464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25 Conector recto"/>
            <p:cNvCxnSpPr/>
            <p:nvPr/>
          </p:nvCxnSpPr>
          <p:spPr>
            <a:xfrm>
              <a:off x="2724137" y="1971665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>
              <a:off x="2714612" y="2047865"/>
              <a:ext cx="70487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28 Conector recto de flecha"/>
          <p:cNvCxnSpPr/>
          <p:nvPr/>
        </p:nvCxnSpPr>
        <p:spPr>
          <a:xfrm>
            <a:off x="2214563" y="1928813"/>
            <a:ext cx="500062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6" name="29 CuadroTexto"/>
          <p:cNvSpPr txBox="1">
            <a:spLocks noChangeArrowheads="1"/>
          </p:cNvSpPr>
          <p:nvPr/>
        </p:nvSpPr>
        <p:spPr bwMode="auto">
          <a:xfrm>
            <a:off x="615950" y="2425700"/>
            <a:ext cx="2125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Documentos Fuente</a:t>
            </a:r>
            <a:endParaRPr lang="en-US">
              <a:latin typeface="Corbel" pitchFamily="34" charset="0"/>
            </a:endParaRPr>
          </a:p>
        </p:txBody>
      </p:sp>
      <p:grpSp>
        <p:nvGrpSpPr>
          <p:cNvPr id="40967" name="41 Grupo"/>
          <p:cNvGrpSpPr>
            <a:grpSpLocks/>
          </p:cNvGrpSpPr>
          <p:nvPr/>
        </p:nvGrpSpPr>
        <p:grpSpPr bwMode="auto">
          <a:xfrm>
            <a:off x="2928938" y="1419225"/>
            <a:ext cx="1000125" cy="1300163"/>
            <a:chOff x="2928926" y="1420014"/>
            <a:chExt cx="1000132" cy="1298584"/>
          </a:xfrm>
        </p:grpSpPr>
        <p:grpSp>
          <p:nvGrpSpPr>
            <p:cNvPr id="41010" name="30 Grupo"/>
            <p:cNvGrpSpPr>
              <a:grpSpLocks/>
            </p:cNvGrpSpPr>
            <p:nvPr/>
          </p:nvGrpSpPr>
          <p:grpSpPr bwMode="auto">
            <a:xfrm>
              <a:off x="2928926" y="1428736"/>
              <a:ext cx="1000132" cy="1285884"/>
              <a:chOff x="2714612" y="1643050"/>
              <a:chExt cx="714398" cy="500066"/>
            </a:xfrm>
          </p:grpSpPr>
          <p:sp>
            <p:nvSpPr>
              <p:cNvPr id="32" name="31 Rectángulo"/>
              <p:cNvSpPr/>
              <p:nvPr/>
            </p:nvSpPr>
            <p:spPr>
              <a:xfrm>
                <a:off x="2714612" y="1643358"/>
                <a:ext cx="714398" cy="499455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33" name="32 Conector recto"/>
              <p:cNvCxnSpPr/>
              <p:nvPr/>
            </p:nvCxnSpPr>
            <p:spPr>
              <a:xfrm>
                <a:off x="2714612" y="1714885"/>
                <a:ext cx="705326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33 Conector recto"/>
              <p:cNvCxnSpPr/>
              <p:nvPr/>
            </p:nvCxnSpPr>
            <p:spPr>
              <a:xfrm>
                <a:off x="2714612" y="1804910"/>
                <a:ext cx="705326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34 Conector recto"/>
              <p:cNvCxnSpPr/>
              <p:nvPr/>
            </p:nvCxnSpPr>
            <p:spPr>
              <a:xfrm>
                <a:off x="2723684" y="1895552"/>
                <a:ext cx="705326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35 Conector recto"/>
              <p:cNvCxnSpPr/>
              <p:nvPr/>
            </p:nvCxnSpPr>
            <p:spPr>
              <a:xfrm>
                <a:off x="2723684" y="1971395"/>
                <a:ext cx="705326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36 Conector recto"/>
              <p:cNvCxnSpPr/>
              <p:nvPr/>
            </p:nvCxnSpPr>
            <p:spPr>
              <a:xfrm>
                <a:off x="2714612" y="2047855"/>
                <a:ext cx="705326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38 Conector recto"/>
            <p:cNvCxnSpPr/>
            <p:nvPr/>
          </p:nvCxnSpPr>
          <p:spPr>
            <a:xfrm rot="5400000">
              <a:off x="2500290" y="2070890"/>
              <a:ext cx="1285899" cy="317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39 Conector recto"/>
            <p:cNvCxnSpPr/>
            <p:nvPr/>
          </p:nvCxnSpPr>
          <p:spPr>
            <a:xfrm rot="5400000">
              <a:off x="2847161" y="2074855"/>
              <a:ext cx="1285899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"/>
            <p:cNvCxnSpPr/>
            <p:nvPr/>
          </p:nvCxnSpPr>
          <p:spPr>
            <a:xfrm rot="5400000">
              <a:off x="2936061" y="2062170"/>
              <a:ext cx="1285899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968" name="42 CuadroTexto"/>
          <p:cNvSpPr txBox="1">
            <a:spLocks noChangeArrowheads="1"/>
          </p:cNvSpPr>
          <p:nvPr/>
        </p:nvSpPr>
        <p:spPr bwMode="auto">
          <a:xfrm>
            <a:off x="3009900" y="2857500"/>
            <a:ext cx="760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Diario</a:t>
            </a:r>
            <a:endParaRPr lang="en-US">
              <a:latin typeface="Corbel" pitchFamily="34" charset="0"/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4572000" y="1357313"/>
            <a:ext cx="1000125" cy="71437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dirty="0" err="1">
                <a:solidFill>
                  <a:schemeClr val="bg1"/>
                </a:solidFill>
              </a:rPr>
              <a:t>CxC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4929188" y="1857375"/>
            <a:ext cx="1000125" cy="71437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dirty="0">
                <a:solidFill>
                  <a:schemeClr val="bg1"/>
                </a:solidFill>
              </a:rPr>
              <a:t>Efectivo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5214938" y="2357438"/>
            <a:ext cx="1000125" cy="71437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dirty="0" err="1">
                <a:solidFill>
                  <a:schemeClr val="bg1"/>
                </a:solidFill>
              </a:rPr>
              <a:t>CxP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7" name="46 Conector recto de flecha"/>
          <p:cNvCxnSpPr/>
          <p:nvPr/>
        </p:nvCxnSpPr>
        <p:spPr>
          <a:xfrm>
            <a:off x="4000500" y="2000250"/>
            <a:ext cx="500063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Rectángulo"/>
          <p:cNvSpPr/>
          <p:nvPr/>
        </p:nvSpPr>
        <p:spPr>
          <a:xfrm>
            <a:off x="6786563" y="1285875"/>
            <a:ext cx="1785937" cy="1785938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49" name="48 Conector recto de flecha"/>
          <p:cNvCxnSpPr/>
          <p:nvPr/>
        </p:nvCxnSpPr>
        <p:spPr>
          <a:xfrm>
            <a:off x="6143625" y="2000250"/>
            <a:ext cx="500063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6786563" y="1785938"/>
            <a:ext cx="1785937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>
            <a:off x="6517481" y="2428082"/>
            <a:ext cx="128587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rot="5400000">
            <a:off x="6857206" y="2415382"/>
            <a:ext cx="128587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rot="5400000">
            <a:off x="7173119" y="2453482"/>
            <a:ext cx="128587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rot="5400000">
            <a:off x="7427119" y="2459832"/>
            <a:ext cx="128587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rot="5400000">
            <a:off x="7655719" y="2447132"/>
            <a:ext cx="128587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81" name="57 CuadroTexto"/>
          <p:cNvSpPr txBox="1">
            <a:spLocks noChangeArrowheads="1"/>
          </p:cNvSpPr>
          <p:nvPr/>
        </p:nvSpPr>
        <p:spPr bwMode="auto">
          <a:xfrm>
            <a:off x="4606925" y="3314700"/>
            <a:ext cx="1784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Libro de Cuentas</a:t>
            </a:r>
            <a:endParaRPr lang="en-US">
              <a:latin typeface="Corbel" pitchFamily="34" charset="0"/>
            </a:endParaRPr>
          </a:p>
        </p:txBody>
      </p:sp>
      <p:sp>
        <p:nvSpPr>
          <p:cNvPr id="40982" name="58 CuadroTexto"/>
          <p:cNvSpPr txBox="1">
            <a:spLocks noChangeArrowheads="1"/>
          </p:cNvSpPr>
          <p:nvPr/>
        </p:nvSpPr>
        <p:spPr bwMode="auto">
          <a:xfrm>
            <a:off x="6786563" y="3289300"/>
            <a:ext cx="15938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Balanza de </a:t>
            </a:r>
          </a:p>
          <a:p>
            <a:r>
              <a:rPr lang="es-MX">
                <a:latin typeface="Corbel" pitchFamily="34" charset="0"/>
              </a:rPr>
              <a:t>Comprobación</a:t>
            </a:r>
            <a:endParaRPr lang="en-US">
              <a:latin typeface="Corbel" pitchFamily="34" charset="0"/>
            </a:endParaRPr>
          </a:p>
        </p:txBody>
      </p:sp>
      <p:sp>
        <p:nvSpPr>
          <p:cNvPr id="40983" name="59 CuadroTexto"/>
          <p:cNvSpPr txBox="1">
            <a:spLocks noChangeArrowheads="1"/>
          </p:cNvSpPr>
          <p:nvPr/>
        </p:nvSpPr>
        <p:spPr bwMode="auto">
          <a:xfrm>
            <a:off x="7000875" y="1357313"/>
            <a:ext cx="1285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chemeClr val="bg1"/>
                </a:solidFill>
                <a:latin typeface="Corbel" pitchFamily="34" charset="0"/>
              </a:rPr>
              <a:t>XYZ Cia</a:t>
            </a:r>
            <a:endParaRPr lang="en-US">
              <a:solidFill>
                <a:schemeClr val="bg1"/>
              </a:solidFill>
              <a:latin typeface="Corbel" pitchFamily="34" charset="0"/>
            </a:endParaRPr>
          </a:p>
        </p:txBody>
      </p:sp>
      <p:cxnSp>
        <p:nvCxnSpPr>
          <p:cNvPr id="73" name="72 Conector recto de flecha"/>
          <p:cNvCxnSpPr/>
          <p:nvPr/>
        </p:nvCxnSpPr>
        <p:spPr>
          <a:xfrm rot="5400000">
            <a:off x="7108826" y="4464050"/>
            <a:ext cx="785812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73 Rectángulo"/>
          <p:cNvSpPr/>
          <p:nvPr/>
        </p:nvSpPr>
        <p:spPr>
          <a:xfrm>
            <a:off x="6858000" y="4929188"/>
            <a:ext cx="1428750" cy="71437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dirty="0">
                <a:solidFill>
                  <a:schemeClr val="bg1"/>
                </a:solidFill>
              </a:rPr>
              <a:t>Ajustes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5" name="74 Conector recto de flecha"/>
          <p:cNvCxnSpPr/>
          <p:nvPr/>
        </p:nvCxnSpPr>
        <p:spPr>
          <a:xfrm rot="10800000">
            <a:off x="5892800" y="5326063"/>
            <a:ext cx="858838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Rectángulo"/>
          <p:cNvSpPr/>
          <p:nvPr/>
        </p:nvSpPr>
        <p:spPr>
          <a:xfrm>
            <a:off x="3941763" y="4092575"/>
            <a:ext cx="1785937" cy="1785938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78" name="77 Conector recto"/>
          <p:cNvCxnSpPr/>
          <p:nvPr/>
        </p:nvCxnSpPr>
        <p:spPr>
          <a:xfrm>
            <a:off x="3941763" y="4592638"/>
            <a:ext cx="1785937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 rot="5400000">
            <a:off x="3672681" y="5234782"/>
            <a:ext cx="128587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 rot="5400000">
            <a:off x="4012406" y="5222082"/>
            <a:ext cx="128587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 rot="5400000">
            <a:off x="4328319" y="5260182"/>
            <a:ext cx="128587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 rot="5400000">
            <a:off x="4582319" y="5266532"/>
            <a:ext cx="128587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 rot="5400000">
            <a:off x="4810919" y="5253832"/>
            <a:ext cx="128587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4" name="83 CuadroTexto"/>
          <p:cNvSpPr txBox="1">
            <a:spLocks noChangeArrowheads="1"/>
          </p:cNvSpPr>
          <p:nvPr/>
        </p:nvSpPr>
        <p:spPr bwMode="auto">
          <a:xfrm>
            <a:off x="3941763" y="5981700"/>
            <a:ext cx="20589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latin typeface="Corbel" pitchFamily="34" charset="0"/>
              </a:rPr>
              <a:t>Balanza de </a:t>
            </a:r>
          </a:p>
          <a:p>
            <a:r>
              <a:rPr lang="es-MX">
                <a:latin typeface="Corbel" pitchFamily="34" charset="0"/>
              </a:rPr>
              <a:t>Comprobación Ajustada</a:t>
            </a:r>
            <a:endParaRPr lang="en-US">
              <a:latin typeface="Corbel" pitchFamily="34" charset="0"/>
            </a:endParaRPr>
          </a:p>
        </p:txBody>
      </p:sp>
      <p:sp>
        <p:nvSpPr>
          <p:cNvPr id="40995" name="84 CuadroTexto"/>
          <p:cNvSpPr txBox="1">
            <a:spLocks noChangeArrowheads="1"/>
          </p:cNvSpPr>
          <p:nvPr/>
        </p:nvSpPr>
        <p:spPr bwMode="auto">
          <a:xfrm>
            <a:off x="4156075" y="4164013"/>
            <a:ext cx="1285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chemeClr val="bg1"/>
                </a:solidFill>
                <a:latin typeface="Corbel" pitchFamily="34" charset="0"/>
              </a:rPr>
              <a:t>XYZ Cia</a:t>
            </a:r>
            <a:endParaRPr lang="en-US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41338" y="3859213"/>
            <a:ext cx="1143000" cy="1143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dirty="0"/>
              <a:t>A</a:t>
            </a:r>
            <a:endParaRPr lang="en-US" dirty="0"/>
          </a:p>
        </p:txBody>
      </p:sp>
      <p:cxnSp>
        <p:nvCxnSpPr>
          <p:cNvPr id="88" name="87 Conector recto"/>
          <p:cNvCxnSpPr>
            <a:stCxn id="86" idx="0"/>
            <a:endCxn id="86" idx="2"/>
          </p:cNvCxnSpPr>
          <p:nvPr/>
        </p:nvCxnSpPr>
        <p:spPr>
          <a:xfrm rot="16200000" flipH="1">
            <a:off x="540544" y="4431506"/>
            <a:ext cx="1143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>
            <a:endCxn id="86" idx="3"/>
          </p:cNvCxnSpPr>
          <p:nvPr/>
        </p:nvCxnSpPr>
        <p:spPr>
          <a:xfrm>
            <a:off x="1112838" y="4430713"/>
            <a:ext cx="571500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9" name="90 CuadroTexto"/>
          <p:cNvSpPr txBox="1">
            <a:spLocks noChangeArrowheads="1"/>
          </p:cNvSpPr>
          <p:nvPr/>
        </p:nvSpPr>
        <p:spPr bwMode="auto">
          <a:xfrm>
            <a:off x="684213" y="4286250"/>
            <a:ext cx="33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chemeClr val="bg1"/>
                </a:solidFill>
                <a:latin typeface="Corbel" pitchFamily="34" charset="0"/>
              </a:rPr>
              <a:t>A</a:t>
            </a:r>
            <a:endParaRPr lang="en-US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41000" name="91 CuadroTexto"/>
          <p:cNvSpPr txBox="1">
            <a:spLocks noChangeArrowheads="1"/>
          </p:cNvSpPr>
          <p:nvPr/>
        </p:nvSpPr>
        <p:spPr bwMode="auto">
          <a:xfrm>
            <a:off x="1255713" y="4000500"/>
            <a:ext cx="33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chemeClr val="bg1"/>
                </a:solidFill>
                <a:latin typeface="Corbel" pitchFamily="34" charset="0"/>
              </a:rPr>
              <a:t>P</a:t>
            </a:r>
            <a:endParaRPr lang="en-US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41001" name="92 CuadroTexto"/>
          <p:cNvSpPr txBox="1">
            <a:spLocks noChangeArrowheads="1"/>
          </p:cNvSpPr>
          <p:nvPr/>
        </p:nvSpPr>
        <p:spPr bwMode="auto">
          <a:xfrm>
            <a:off x="1230313" y="4498975"/>
            <a:ext cx="33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solidFill>
                  <a:schemeClr val="bg1"/>
                </a:solidFill>
                <a:latin typeface="Corbel" pitchFamily="34" charset="0"/>
              </a:rPr>
              <a:t>C</a:t>
            </a:r>
            <a:endParaRPr lang="en-US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94" name="93 Rectángulo"/>
          <p:cNvSpPr/>
          <p:nvPr/>
        </p:nvSpPr>
        <p:spPr>
          <a:xfrm>
            <a:off x="2071688" y="3786188"/>
            <a:ext cx="1285875" cy="1500187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dirty="0" err="1">
                <a:solidFill>
                  <a:schemeClr val="bg1"/>
                </a:solidFill>
              </a:rPr>
              <a:t>Ing</a:t>
            </a:r>
            <a:endParaRPr lang="es-MX" sz="1600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MX" sz="1600" dirty="0" err="1">
                <a:solidFill>
                  <a:schemeClr val="bg1"/>
                </a:solidFill>
              </a:rPr>
              <a:t>Ctos</a:t>
            </a:r>
            <a:endParaRPr lang="es-MX" sz="1600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MX" sz="1600" dirty="0">
                <a:solidFill>
                  <a:schemeClr val="bg1"/>
                </a:solidFill>
              </a:rPr>
              <a:t> </a:t>
            </a:r>
            <a:r>
              <a:rPr lang="es-MX" sz="1600" dirty="0" err="1">
                <a:solidFill>
                  <a:schemeClr val="bg1"/>
                </a:solidFill>
              </a:rPr>
              <a:t>Gtos</a:t>
            </a:r>
            <a:endParaRPr lang="es-MX" sz="1600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MX" sz="1600" dirty="0">
                <a:solidFill>
                  <a:schemeClr val="bg1"/>
                </a:solidFill>
              </a:rPr>
              <a:t> Fin – </a:t>
            </a:r>
            <a:r>
              <a:rPr lang="es-MX" sz="1600" dirty="0" err="1">
                <a:solidFill>
                  <a:schemeClr val="bg1"/>
                </a:solidFill>
              </a:rPr>
              <a:t>Imp</a:t>
            </a:r>
            <a:endParaRPr lang="es-MX" sz="1600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dirty="0">
                <a:solidFill>
                  <a:schemeClr val="bg1"/>
                </a:solidFill>
              </a:rPr>
              <a:t>Ut. Neta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5" name="94 Rectángulo"/>
          <p:cNvSpPr/>
          <p:nvPr/>
        </p:nvSpPr>
        <p:spPr>
          <a:xfrm>
            <a:off x="428625" y="5572125"/>
            <a:ext cx="1571625" cy="11430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dirty="0" err="1">
                <a:solidFill>
                  <a:schemeClr val="bg1"/>
                </a:solidFill>
              </a:rPr>
              <a:t>Ent</a:t>
            </a:r>
            <a:r>
              <a:rPr lang="es-MX" sz="1600" dirty="0">
                <a:solidFill>
                  <a:schemeClr val="bg1"/>
                </a:solidFill>
              </a:rPr>
              <a:t>. </a:t>
            </a:r>
            <a:r>
              <a:rPr lang="es-MX" sz="1600" dirty="0" err="1">
                <a:solidFill>
                  <a:schemeClr val="bg1"/>
                </a:solidFill>
              </a:rPr>
              <a:t>Efvo</a:t>
            </a:r>
            <a:r>
              <a:rPr lang="es-MX" sz="1600" dirty="0">
                <a:solidFill>
                  <a:schemeClr val="bg1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dirty="0">
                <a:solidFill>
                  <a:schemeClr val="bg1"/>
                </a:solidFill>
              </a:rPr>
              <a:t>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dirty="0" err="1">
                <a:solidFill>
                  <a:schemeClr val="bg1"/>
                </a:solidFill>
              </a:rPr>
              <a:t>Sal.</a:t>
            </a:r>
            <a:r>
              <a:rPr lang="es-MX" sz="1600" dirty="0">
                <a:solidFill>
                  <a:schemeClr val="bg1"/>
                </a:solidFill>
              </a:rPr>
              <a:t> </a:t>
            </a:r>
            <a:r>
              <a:rPr lang="es-MX" sz="1600" dirty="0" err="1">
                <a:solidFill>
                  <a:schemeClr val="bg1"/>
                </a:solidFill>
              </a:rPr>
              <a:t>Efvo</a:t>
            </a:r>
            <a:endParaRPr lang="es-MX" sz="1600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dirty="0">
                <a:solidFill>
                  <a:schemeClr val="bg1"/>
                </a:solidFill>
              </a:rPr>
              <a:t>F. </a:t>
            </a:r>
            <a:r>
              <a:rPr lang="es-MX" sz="1600" dirty="0" err="1">
                <a:solidFill>
                  <a:schemeClr val="bg1"/>
                </a:solidFill>
              </a:rPr>
              <a:t>Efvo</a:t>
            </a:r>
            <a:r>
              <a:rPr lang="es-MX" sz="1600" dirty="0">
                <a:solidFill>
                  <a:schemeClr val="bg1"/>
                </a:solidFill>
              </a:rPr>
              <a:t> Neto.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1004" name="95 CuadroTexto"/>
          <p:cNvSpPr txBox="1">
            <a:spLocks noChangeArrowheads="1"/>
          </p:cNvSpPr>
          <p:nvPr/>
        </p:nvSpPr>
        <p:spPr bwMode="auto">
          <a:xfrm>
            <a:off x="541338" y="3214688"/>
            <a:ext cx="939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Balance</a:t>
            </a:r>
          </a:p>
          <a:p>
            <a:r>
              <a:rPr lang="es-MX">
                <a:latin typeface="Corbel" pitchFamily="34" charset="0"/>
              </a:rPr>
              <a:t>General</a:t>
            </a:r>
            <a:endParaRPr lang="en-US">
              <a:latin typeface="Corbel" pitchFamily="34" charset="0"/>
            </a:endParaRPr>
          </a:p>
        </p:txBody>
      </p:sp>
      <p:sp>
        <p:nvSpPr>
          <p:cNvPr id="41005" name="96 CuadroTexto"/>
          <p:cNvSpPr txBox="1">
            <a:spLocks noChangeArrowheads="1"/>
          </p:cNvSpPr>
          <p:nvPr/>
        </p:nvSpPr>
        <p:spPr bwMode="auto">
          <a:xfrm>
            <a:off x="1857375" y="3378200"/>
            <a:ext cx="2224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Estado de Resultados</a:t>
            </a:r>
            <a:endParaRPr lang="en-US">
              <a:latin typeface="Corbel" pitchFamily="34" charset="0"/>
            </a:endParaRPr>
          </a:p>
        </p:txBody>
      </p:sp>
      <p:sp>
        <p:nvSpPr>
          <p:cNvPr id="41006" name="97 CuadroTexto"/>
          <p:cNvSpPr txBox="1">
            <a:spLocks noChangeArrowheads="1"/>
          </p:cNvSpPr>
          <p:nvPr/>
        </p:nvSpPr>
        <p:spPr bwMode="auto">
          <a:xfrm>
            <a:off x="350838" y="5192713"/>
            <a:ext cx="1766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Flujo de Efectivo</a:t>
            </a:r>
            <a:endParaRPr lang="en-US">
              <a:latin typeface="Corbel" pitchFamily="34" charset="0"/>
            </a:endParaRPr>
          </a:p>
        </p:txBody>
      </p:sp>
      <p:cxnSp>
        <p:nvCxnSpPr>
          <p:cNvPr id="100" name="99 Conector recto de flecha"/>
          <p:cNvCxnSpPr/>
          <p:nvPr/>
        </p:nvCxnSpPr>
        <p:spPr>
          <a:xfrm rot="10800000">
            <a:off x="3429000" y="4500563"/>
            <a:ext cx="357188" cy="21431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 de flecha"/>
          <p:cNvCxnSpPr/>
          <p:nvPr/>
        </p:nvCxnSpPr>
        <p:spPr>
          <a:xfrm rot="10800000" flipV="1">
            <a:off x="2071688" y="5572125"/>
            <a:ext cx="1785937" cy="42862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116 Conector recto"/>
          <p:cNvCxnSpPr/>
          <p:nvPr/>
        </p:nvCxnSpPr>
        <p:spPr>
          <a:xfrm rot="10800000">
            <a:off x="1500188" y="5143500"/>
            <a:ext cx="1928812" cy="500063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AFFA6-00F2-43E8-9BB9-B6C0A4C0C9F6}" type="slidenum">
              <a:rPr lang="es-ES"/>
              <a:pPr>
                <a:defRPr/>
              </a:pPr>
              <a:t>3</a:t>
            </a:fld>
            <a:endParaRPr lang="es-E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714375" y="1714500"/>
            <a:ext cx="8008938" cy="264953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Conocimientos del Mercado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Calidad Esperada por los Clientes de la Fruta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Incremento de Ventas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800" dirty="0" smtClean="0"/>
              <a:t>  Ingresos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sz="2800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4000" dirty="0" smtClean="0">
                <a:solidFill>
                  <a:schemeClr val="tx2">
                    <a:satMod val="200000"/>
                  </a:schemeClr>
                </a:solidFill>
              </a:rPr>
              <a:t>Agenda </a:t>
            </a:r>
            <a:endParaRPr lang="en-US" sz="4000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A8B797-188A-43E6-B51D-518D3F1C387E}" type="slidenum">
              <a:rPr lang="es-ES"/>
              <a:pPr>
                <a:defRPr/>
              </a:pPr>
              <a:t>30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14375" y="1285860"/>
            <a:ext cx="7858125" cy="5500687"/>
          </a:xfrm>
        </p:spPr>
        <p:txBody>
          <a:bodyPr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Balance General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Inversión Inicial – Activo Fijo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	Huerta, Bodega, Carretas, Herramientas de Trabajo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	Maquinaria Agrícola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	Sistemas de Riego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Inversión Inicial – Activo Circulante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	Efectivo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	Semilla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	Fertilizantes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	Plaguicidas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Pasivo - Deuda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	Deuda Bancaria, Deuda Proveedor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Capital - Patrimonio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8000" dirty="0" smtClean="0"/>
              <a:t>		Participación Propia,  Apoyos Gubernamentales No 			Reembolsables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		</a:t>
            </a: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63" y="142875"/>
            <a:ext cx="9112250" cy="1273175"/>
          </a:xfrm>
        </p:spPr>
        <p:txBody>
          <a:bodyPr wrap="square" lIns="91440" rIns="91440" bIns="45720" numCol="1" anchorCtr="0" compatLnSpc="1">
            <a:prstTxWarp prst="textNoShape">
              <a:avLst/>
            </a:prstTxWarp>
          </a:bodyPr>
          <a:lstStyle/>
          <a:p>
            <a:r>
              <a:rPr lang="es-MX" sz="3200" smtClean="0"/>
              <a:t>Registros para Estados Financieros – Resumen Balance General</a:t>
            </a: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7F600-8552-4F81-852B-0979CACFCB87}" type="slidenum">
              <a:rPr lang="es-ES"/>
              <a:pPr>
                <a:defRPr/>
              </a:pPr>
              <a:t>31</a:t>
            </a:fld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Ejemplo Balance General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43010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3" y="1285875"/>
            <a:ext cx="7553325" cy="52863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D0E7EB-BF36-43D6-B75B-E7318F56D6FD}" type="slidenum">
              <a:rPr lang="es-ES"/>
              <a:pPr>
                <a:defRPr/>
              </a:pPr>
              <a:t>32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85813" y="1500188"/>
            <a:ext cx="8001000" cy="4929187"/>
          </a:xfrm>
        </p:spPr>
        <p:txBody>
          <a:bodyPr>
            <a:normAutofit fontScale="55000" lnSpcReduction="20000"/>
          </a:bodyPr>
          <a:lstStyle/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dirty="0" smtClean="0"/>
              <a:t> Es el estado de rentabilidad ( ganancia ) calculada de los ingresos menos los costos y gastos. Este se calcula en un período de tiempo en los cuál se realizan los flujos y/o transacciones.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dirty="0" smtClean="0"/>
              <a:t> La referencia general de calcula es la siguiente: Ingresos – Costos – Gastos = Utilidad Neta.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endParaRPr lang="es-MX" sz="2900" dirty="0" smtClean="0"/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b="1" dirty="0" smtClean="0"/>
              <a:t>Ingresos =  (Kg/ha) * </a:t>
            </a:r>
            <a:r>
              <a:rPr lang="es-MX" sz="2900" b="1" dirty="0" err="1" smtClean="0"/>
              <a:t>Pv</a:t>
            </a:r>
            <a:r>
              <a:rPr lang="es-MX" sz="2900" b="1" dirty="0" smtClean="0"/>
              <a:t>/ton</a:t>
            </a:r>
            <a:r>
              <a:rPr lang="es-MX" sz="2900" dirty="0" smtClean="0"/>
              <a:t>.  De este rubro se determina la productividad y el grado de ingresos de una huerta. Es importante revisar la tendencia de precios para revisar si es redituable ingresar el negocio.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endParaRPr lang="es-MX" sz="2900" dirty="0" smtClean="0"/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b="1" dirty="0" smtClean="0"/>
              <a:t>Costo de Venta  = Insumos , Mano de Obra , Indirectos.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dirty="0" smtClean="0"/>
              <a:t>			 Insumos:   Fertilizante, Plaguicida, Semilla ( si aplica )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dirty="0" smtClean="0"/>
              <a:t>                               Mano de obra: Asignación de componente de jornada a 			unidad de venta.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dirty="0" smtClean="0"/>
              <a:t>			 Indirectos: Energía, Depreciación asignable, etc.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b="1" dirty="0" smtClean="0"/>
              <a:t>Es necesario hacer un estudio de costeo preciso para estimar la utilidad bruta de cada kilogramo/tonelada vendida.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endParaRPr lang="es-MX" sz="2900" b="1" dirty="0" smtClean="0"/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b="1" dirty="0" smtClean="0"/>
              <a:t>Gastos de Operación  ( Administración y Ventas )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b="1" dirty="0" smtClean="0"/>
              <a:t> Intereses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900" b="1" dirty="0" smtClean="0"/>
              <a:t> Impuestos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42938" y="285750"/>
            <a:ext cx="8651875" cy="777875"/>
          </a:xfrm>
        </p:spPr>
        <p:txBody>
          <a:bodyPr wrap="square" lIns="91440" rIns="91440" bIns="45720" numCol="1" anchorCtr="0" compatLnSpc="1">
            <a:prstTxWarp prst="textNoShape">
              <a:avLst/>
            </a:prstTxWarp>
          </a:bodyPr>
          <a:lstStyle/>
          <a:p>
            <a:r>
              <a:rPr lang="es-MX" sz="3200" smtClean="0"/>
              <a:t>Registro para Estados Financieros – Resumen Estado de Resultados</a:t>
            </a: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BA17B5-582D-40D5-B55F-6E0D6F79321C}" type="slidenum">
              <a:rPr lang="es-ES"/>
              <a:pPr>
                <a:defRPr/>
              </a:pPr>
              <a:t>33</a:t>
            </a:fld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285750"/>
            <a:ext cx="8437562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Registro para Estados Financieros – Estado de Resultados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5058" name="5 CuadroTexto"/>
          <p:cNvSpPr txBox="1">
            <a:spLocks noChangeArrowheads="1"/>
          </p:cNvSpPr>
          <p:nvPr/>
        </p:nvSpPr>
        <p:spPr bwMode="auto">
          <a:xfrm>
            <a:off x="501650" y="2841625"/>
            <a:ext cx="2586038" cy="3946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        Ingreso</a:t>
            </a:r>
          </a:p>
          <a:p>
            <a:r>
              <a:rPr lang="es-MX">
                <a:latin typeface="Corbel" pitchFamily="34" charset="0"/>
              </a:rPr>
              <a:t>(-)   Costos de Producción</a:t>
            </a:r>
          </a:p>
          <a:p>
            <a:r>
              <a:rPr lang="es-MX">
                <a:latin typeface="Corbel" pitchFamily="34" charset="0"/>
              </a:rPr>
              <a:t>    ----------</a:t>
            </a:r>
          </a:p>
          <a:p>
            <a:r>
              <a:rPr lang="es-MX">
                <a:latin typeface="Corbel" pitchFamily="34" charset="0"/>
              </a:rPr>
              <a:t>    Utilidad/Pérdida</a:t>
            </a:r>
          </a:p>
          <a:p>
            <a:endParaRPr lang="es-MX">
              <a:latin typeface="Corbel" pitchFamily="34" charset="0"/>
            </a:endParaRPr>
          </a:p>
          <a:p>
            <a:r>
              <a:rPr lang="es-MX">
                <a:latin typeface="Corbel" pitchFamily="34" charset="0"/>
              </a:rPr>
              <a:t>(-) Gastos Administración</a:t>
            </a:r>
          </a:p>
          <a:p>
            <a:r>
              <a:rPr lang="es-MX">
                <a:latin typeface="Corbel" pitchFamily="34" charset="0"/>
              </a:rPr>
              <a:t>    ---------</a:t>
            </a:r>
          </a:p>
          <a:p>
            <a:r>
              <a:rPr lang="es-MX">
                <a:latin typeface="Corbel" pitchFamily="34" charset="0"/>
              </a:rPr>
              <a:t>    Utilidad de Operación</a:t>
            </a:r>
          </a:p>
          <a:p>
            <a:endParaRPr lang="es-MX">
              <a:latin typeface="Corbel" pitchFamily="34" charset="0"/>
            </a:endParaRPr>
          </a:p>
          <a:p>
            <a:r>
              <a:rPr lang="es-MX">
                <a:latin typeface="Corbel" pitchFamily="34" charset="0"/>
              </a:rPr>
              <a:t>(-) Intereses </a:t>
            </a:r>
          </a:p>
          <a:p>
            <a:r>
              <a:rPr lang="es-MX">
                <a:latin typeface="Corbel" pitchFamily="34" charset="0"/>
              </a:rPr>
              <a:t>(-) Impuestos</a:t>
            </a:r>
          </a:p>
          <a:p>
            <a:r>
              <a:rPr lang="es-MX">
                <a:latin typeface="Corbel" pitchFamily="34" charset="0"/>
              </a:rPr>
              <a:t>    -----------</a:t>
            </a:r>
          </a:p>
          <a:p>
            <a:r>
              <a:rPr lang="es-MX">
                <a:latin typeface="Corbel" pitchFamily="34" charset="0"/>
              </a:rPr>
              <a:t>   Utilidad Neta</a:t>
            </a:r>
          </a:p>
          <a:p>
            <a:endParaRPr lang="en-US">
              <a:latin typeface="Corbel" pitchFamily="34" charset="0"/>
            </a:endParaRPr>
          </a:p>
        </p:txBody>
      </p:sp>
      <p:sp>
        <p:nvSpPr>
          <p:cNvPr id="45059" name="6 CuadroTexto"/>
          <p:cNvSpPr txBox="1">
            <a:spLocks noChangeArrowheads="1"/>
          </p:cNvSpPr>
          <p:nvPr/>
        </p:nvSpPr>
        <p:spPr bwMode="auto">
          <a:xfrm>
            <a:off x="4464050" y="2881313"/>
            <a:ext cx="4513263" cy="3671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 Venta Tonelada de Fruta Fresca</a:t>
            </a:r>
          </a:p>
          <a:p>
            <a:r>
              <a:rPr lang="es-MX">
                <a:latin typeface="Corbel" pitchFamily="34" charset="0"/>
              </a:rPr>
              <a:t>-   Insumos, Mano de Obra, Combustibles, etc.</a:t>
            </a:r>
          </a:p>
          <a:p>
            <a:r>
              <a:rPr lang="es-MX">
                <a:latin typeface="Corbel" pitchFamily="34" charset="0"/>
              </a:rPr>
              <a:t>    ----------</a:t>
            </a:r>
          </a:p>
          <a:p>
            <a:endParaRPr lang="es-MX">
              <a:latin typeface="Corbel" pitchFamily="34" charset="0"/>
            </a:endParaRPr>
          </a:p>
          <a:p>
            <a:endParaRPr lang="es-MX">
              <a:latin typeface="Corbel" pitchFamily="34" charset="0"/>
            </a:endParaRPr>
          </a:p>
          <a:p>
            <a:pPr>
              <a:buFontTx/>
              <a:buChar char="-"/>
            </a:pPr>
            <a:r>
              <a:rPr lang="es-MX">
                <a:latin typeface="Corbel" pitchFamily="34" charset="0"/>
              </a:rPr>
              <a:t>  Contabilidad, Papelería, Teléfono, Luz</a:t>
            </a:r>
          </a:p>
          <a:p>
            <a:r>
              <a:rPr lang="es-MX">
                <a:latin typeface="Corbel" pitchFamily="34" charset="0"/>
              </a:rPr>
              <a:t>    ---------</a:t>
            </a:r>
          </a:p>
          <a:p>
            <a:endParaRPr lang="es-MX">
              <a:latin typeface="Corbel" pitchFamily="34" charset="0"/>
            </a:endParaRPr>
          </a:p>
          <a:p>
            <a:endParaRPr lang="es-MX">
              <a:latin typeface="Corbel" pitchFamily="34" charset="0"/>
            </a:endParaRPr>
          </a:p>
          <a:p>
            <a:pPr>
              <a:buFontTx/>
              <a:buChar char="-"/>
            </a:pPr>
            <a:r>
              <a:rPr lang="es-MX">
                <a:latin typeface="Corbel" pitchFamily="34" charset="0"/>
              </a:rPr>
              <a:t> Pago de interéses a banco</a:t>
            </a:r>
          </a:p>
          <a:p>
            <a:pPr>
              <a:buFontTx/>
              <a:buChar char="-"/>
            </a:pPr>
            <a:r>
              <a:rPr lang="es-MX">
                <a:latin typeface="Corbel" pitchFamily="34" charset="0"/>
              </a:rPr>
              <a:t> % Impuestos Aplicable</a:t>
            </a:r>
          </a:p>
          <a:p>
            <a:r>
              <a:rPr lang="es-MX">
                <a:latin typeface="Corbel" pitchFamily="34" charset="0"/>
              </a:rPr>
              <a:t>    -----------</a:t>
            </a:r>
          </a:p>
          <a:p>
            <a:endParaRPr lang="en-US">
              <a:latin typeface="Corbel" pitchFamily="34" charset="0"/>
            </a:endParaRPr>
          </a:p>
        </p:txBody>
      </p:sp>
      <p:cxnSp>
        <p:nvCxnSpPr>
          <p:cNvPr id="9" name="8 Conector recto de flecha"/>
          <p:cNvCxnSpPr/>
          <p:nvPr/>
        </p:nvCxnSpPr>
        <p:spPr>
          <a:xfrm>
            <a:off x="3132138" y="3068638"/>
            <a:ext cx="1331912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V="1">
            <a:off x="3148013" y="3300413"/>
            <a:ext cx="1285875" cy="47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 flipV="1">
            <a:off x="3109913" y="4395788"/>
            <a:ext cx="1323975" cy="47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V="1">
            <a:off x="3089275" y="5519738"/>
            <a:ext cx="1352550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cxnSpLocks noChangeShapeType="1"/>
          </p:cNvCxnSpPr>
          <p:nvPr/>
        </p:nvCxnSpPr>
        <p:spPr bwMode="auto">
          <a:xfrm>
            <a:off x="3087688" y="5799138"/>
            <a:ext cx="1339850" cy="0"/>
          </a:xfrm>
          <a:prstGeom prst="straightConnector1">
            <a:avLst/>
          </a:prstGeom>
          <a:noFill/>
          <a:ln w="120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5065" name="20 CuadroTexto"/>
          <p:cNvSpPr txBox="1">
            <a:spLocks noChangeArrowheads="1"/>
          </p:cNvSpPr>
          <p:nvPr/>
        </p:nvSpPr>
        <p:spPr bwMode="auto">
          <a:xfrm>
            <a:off x="366713" y="1625600"/>
            <a:ext cx="82153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es-MX">
                <a:latin typeface="Corbel" pitchFamily="34" charset="0"/>
              </a:rPr>
              <a:t> Es el estado de rentabilidad ( pérdida ) calculada de los ingresos menos los costos y gastos. Este se calcula en un período de tiempo en los cuál se realizan las  transacciones.</a:t>
            </a:r>
          </a:p>
          <a:p>
            <a:endParaRPr lang="en-US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243DFF-FFF0-494D-A146-F09DC6E20CAC}" type="slidenum">
              <a:rPr lang="es-ES"/>
              <a:pPr>
                <a:defRPr/>
              </a:pPr>
              <a:t>34</a:t>
            </a:fld>
            <a:endParaRPr lang="es-ES"/>
          </a:p>
        </p:txBody>
      </p:sp>
      <p:sp>
        <p:nvSpPr>
          <p:cNvPr id="6" name="2 Título"/>
          <p:cNvSpPr>
            <a:spLocks noGrp="1"/>
          </p:cNvSpPr>
          <p:nvPr>
            <p:ph type="title"/>
          </p:nvPr>
        </p:nvSpPr>
        <p:spPr>
          <a:xfrm>
            <a:off x="642938" y="285750"/>
            <a:ext cx="8156575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Ejemplo Estado de Resultados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92313" y="1263650"/>
            <a:ext cx="4883150" cy="4851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DA7B94-C0F7-4DBD-9BBB-456510C35FAC}" type="slidenum">
              <a:rPr lang="es-ES"/>
              <a:pPr>
                <a:defRPr/>
              </a:pPr>
              <a:t>35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8080375" cy="51498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Capital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	 Sociedades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	 Participación Individual ( persona física )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	 Figura legal creada ( persona moral )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b="1" i="1" dirty="0" smtClean="0"/>
              <a:t>                  -   Repartir ganancias entre participantes.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Deuda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      Banca Comercial 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      Banca de Desarrollo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	FOFOE ( Fondo de Fomento Económico – Chiapas Solidario )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	NAFIN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	SAGARPA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b="1" i="1" dirty="0" smtClean="0"/>
              <a:t>	-  Pago de interés y del principal.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Esquemas de Financiamiento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B3C9BE-310D-4071-8DF3-F059C2968788}" type="slidenum">
              <a:rPr lang="es-ES"/>
              <a:pPr>
                <a:defRPr/>
              </a:pPr>
              <a:t>36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857250" y="2071688"/>
            <a:ext cx="7643813" cy="44291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Cetes 28 días ( variable ) o Tasa Fija Determinada 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Habilitación o Avío ( Capital de Trabajo )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Créditos Refaccionarios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Cuenta Corriente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Crédito Simple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Basado en Reglas de Operación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FIRA ( Fideicomisos Instituidos en Relación con la Agricultura )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Convenio entro Fondo ( FOFOE ) y Fuente del Recurso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Fondos de Garantías Líquidas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 Cetes 28 </a:t>
            </a:r>
            <a:r>
              <a:rPr lang="es-MX" dirty="0" err="1" smtClean="0"/>
              <a:t>dias</a:t>
            </a:r>
            <a:r>
              <a:rPr lang="es-MX" dirty="0" smtClean="0"/>
              <a:t> y hasta 6 puntos más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Factoraje Financiero</a:t>
            </a: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Desglose de Tipos de Apoyo dentro de FOFOE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8131" name="3 CuadroTexto"/>
          <p:cNvSpPr txBox="1">
            <a:spLocks noChangeArrowheads="1"/>
          </p:cNvSpPr>
          <p:nvPr/>
        </p:nvSpPr>
        <p:spPr bwMode="auto">
          <a:xfrm>
            <a:off x="1928813" y="6357938"/>
            <a:ext cx="48482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Fuente:  Reglas de Operación Firmadas “ FOFOE”</a:t>
            </a:r>
            <a:endParaRPr lang="en-US"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72397F-505E-4A76-BBC9-4EDA49580E76}" type="slidenum">
              <a:rPr lang="es-ES"/>
              <a:pPr>
                <a:defRPr/>
              </a:pPr>
              <a:t>4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571500" y="857250"/>
            <a:ext cx="7500938" cy="571500"/>
          </a:xfrm>
        </p:spPr>
        <p:txBody>
          <a:bodyPr>
            <a:normAutofit fontScale="850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Caracterización de la Oferta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Producción Nacional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endParaRPr lang="es-MX" sz="2400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endParaRPr lang="es-MX" sz="2400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625" y="214313"/>
            <a:ext cx="8437563" cy="7731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sz="3600" dirty="0" smtClean="0">
                <a:solidFill>
                  <a:schemeClr val="tx2">
                    <a:satMod val="200000"/>
                  </a:schemeClr>
                </a:solidFill>
              </a:rPr>
              <a:t>Conocimiento del Mercado</a:t>
            </a:r>
            <a:endParaRPr lang="en-US" sz="3600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313" y="4432300"/>
            <a:ext cx="88677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4 CuadroTexto"/>
          <p:cNvSpPr txBox="1">
            <a:spLocks noChangeArrowheads="1"/>
          </p:cNvSpPr>
          <p:nvPr/>
        </p:nvSpPr>
        <p:spPr bwMode="auto">
          <a:xfrm>
            <a:off x="1547813" y="6491288"/>
            <a:ext cx="5287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Fuente:   Padrón ASERCA/SAGARPA Septiembre 2005</a:t>
            </a:r>
            <a:endParaRPr lang="en-US">
              <a:latin typeface="Corbel" pitchFamily="34" charset="0"/>
            </a:endParaRPr>
          </a:p>
        </p:txBody>
      </p:sp>
      <p:sp>
        <p:nvSpPr>
          <p:cNvPr id="17413" name="5 CuadroTexto"/>
          <p:cNvSpPr txBox="1">
            <a:spLocks noChangeArrowheads="1"/>
          </p:cNvSpPr>
          <p:nvPr/>
        </p:nvSpPr>
        <p:spPr bwMode="auto">
          <a:xfrm>
            <a:off x="2301875" y="4068763"/>
            <a:ext cx="4473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Palma Africana / Perennes/  Riego </a:t>
            </a:r>
            <a:r>
              <a:rPr lang="en-US">
                <a:latin typeface="Corbel" pitchFamily="34" charset="0"/>
              </a:rPr>
              <a:t>+ Temporal</a:t>
            </a:r>
          </a:p>
        </p:txBody>
      </p:sp>
      <p:pic>
        <p:nvPicPr>
          <p:cNvPr id="1741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38" y="1500188"/>
            <a:ext cx="44958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DBEBE7-9CC5-473B-B839-AFC96E85D7F8}" type="slidenum">
              <a:rPr lang="es-ES"/>
              <a:pPr>
                <a:defRPr/>
              </a:pPr>
              <a:t>5</a:t>
            </a:fld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200000"/>
                  </a:schemeClr>
                </a:solidFill>
              </a:rPr>
              <a:t>Conocimiento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 del Mercado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1843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000250"/>
            <a:ext cx="4643438" cy="248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5929313" y="2428875"/>
          <a:ext cx="2571768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285884"/>
              </a:tblGrid>
              <a:tr h="333377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Pais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Porcentaje</a:t>
                      </a:r>
                      <a:endParaRPr lang="en-US" sz="1600" dirty="0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r>
                        <a:rPr lang="en-US" dirty="0" smtClean="0"/>
                        <a:t>Costa Rica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34.6 %</a:t>
                      </a:r>
                      <a:endParaRPr lang="en-US" dirty="0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r>
                        <a:rPr lang="en-US" dirty="0" smtClean="0"/>
                        <a:t>Honduras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32.8 %</a:t>
                      </a:r>
                      <a:endParaRPr lang="en-US" dirty="0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r>
                        <a:rPr lang="en-US" dirty="0" smtClean="0"/>
                        <a:t>Guatemala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22.5 %</a:t>
                      </a:r>
                      <a:endParaRPr lang="en-US" dirty="0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r>
                        <a:rPr lang="en-US" dirty="0" smtClean="0"/>
                        <a:t>Colombia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4.5 %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455" name="5 CuadroTexto"/>
          <p:cNvSpPr txBox="1">
            <a:spLocks noChangeArrowheads="1"/>
          </p:cNvSpPr>
          <p:nvPr/>
        </p:nvSpPr>
        <p:spPr bwMode="auto">
          <a:xfrm>
            <a:off x="1643063" y="6072188"/>
            <a:ext cx="6929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orbel" pitchFamily="34" charset="0"/>
              </a:rPr>
              <a:t>Fuente: Plan Rector Sistema Nacional Palma de Aceite, Febrero 2005.</a:t>
            </a:r>
          </a:p>
        </p:txBody>
      </p:sp>
      <p:sp>
        <p:nvSpPr>
          <p:cNvPr id="18456" name="6 CuadroTexto"/>
          <p:cNvSpPr txBox="1">
            <a:spLocks noChangeArrowheads="1"/>
          </p:cNvSpPr>
          <p:nvPr/>
        </p:nvSpPr>
        <p:spPr bwMode="auto">
          <a:xfrm>
            <a:off x="5857875" y="2000250"/>
            <a:ext cx="33385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rbel" pitchFamily="34" charset="0"/>
              </a:rPr>
              <a:t>Importaciones 2003,  ANIAME</a:t>
            </a:r>
          </a:p>
        </p:txBody>
      </p:sp>
      <p:sp>
        <p:nvSpPr>
          <p:cNvPr id="8" name="1 Marcador de texto"/>
          <p:cNvSpPr>
            <a:spLocks noGrp="1"/>
          </p:cNvSpPr>
          <p:nvPr>
            <p:ph type="body" idx="1"/>
          </p:nvPr>
        </p:nvSpPr>
        <p:spPr>
          <a:xfrm>
            <a:off x="571500" y="1214438"/>
            <a:ext cx="7500938" cy="571500"/>
          </a:xfrm>
        </p:spPr>
        <p:txBody>
          <a:bodyPr>
            <a:normAutofit fontScale="925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Caracterización de la Oferta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Importaciones y Exportaciones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18458" name="8 CuadroTexto"/>
          <p:cNvSpPr txBox="1">
            <a:spLocks noChangeArrowheads="1"/>
          </p:cNvSpPr>
          <p:nvPr/>
        </p:nvSpPr>
        <p:spPr bwMode="auto">
          <a:xfrm>
            <a:off x="928688" y="4643438"/>
            <a:ext cx="81803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 sz="2000">
                <a:latin typeface="Corbel" pitchFamily="34" charset="0"/>
              </a:rPr>
              <a:t>De acuerdo a Oil World Statistics el 90 % del consumo nacional se cubre con </a:t>
            </a:r>
          </a:p>
          <a:p>
            <a:r>
              <a:rPr lang="es-MX" sz="2000">
                <a:latin typeface="Corbel" pitchFamily="34" charset="0"/>
              </a:rPr>
              <a:t>Importaciones y el 10 % restante con la producción nacional.</a:t>
            </a:r>
            <a:endParaRPr lang="en-US" sz="2000">
              <a:latin typeface="Corbel" pitchFamily="34" charset="0"/>
            </a:endParaRPr>
          </a:p>
        </p:txBody>
      </p:sp>
      <p:pic>
        <p:nvPicPr>
          <p:cNvPr id="18459" name="Picture 2" descr="C:\Program Files\Microsoft Office\MEDIA\CAGCAT10\j029384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5500688"/>
            <a:ext cx="3397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60" name="10 CuadroTexto"/>
          <p:cNvSpPr txBox="1">
            <a:spLocks noChangeArrowheads="1"/>
          </p:cNvSpPr>
          <p:nvPr/>
        </p:nvSpPr>
        <p:spPr bwMode="auto">
          <a:xfrm>
            <a:off x="1428750" y="5500688"/>
            <a:ext cx="7715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000">
                <a:latin typeface="Corbel" pitchFamily="34" charset="0"/>
              </a:rPr>
              <a:t>Prácticamente las exportaciones son nulas y no se incluyen.</a:t>
            </a:r>
            <a:endParaRPr lang="en-US" sz="200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8DA44-2804-4E7A-A728-3F4AB8B19E15}" type="slidenum">
              <a:rPr lang="es-ES"/>
              <a:pPr>
                <a:defRPr/>
              </a:pPr>
              <a:t>6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7508875" cy="9779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Caracterización de le Demanda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MX" dirty="0" smtClean="0"/>
              <a:t>     Tendencias del Consumo de  Palma de Aceite en México</a:t>
            </a: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200000"/>
                  </a:schemeClr>
                </a:solidFill>
              </a:rPr>
              <a:t>Conocimiento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 del Mercado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63" y="2214563"/>
            <a:ext cx="5643562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4 CuadroTexto"/>
          <p:cNvSpPr txBox="1">
            <a:spLocks noChangeArrowheads="1"/>
          </p:cNvSpPr>
          <p:nvPr/>
        </p:nvSpPr>
        <p:spPr bwMode="auto">
          <a:xfrm>
            <a:off x="1235075" y="6118225"/>
            <a:ext cx="6929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latin typeface="Corbel" pitchFamily="34" charset="0"/>
              </a:rPr>
              <a:t>De Octubre de 2002 a Septiembre de 2003 se tienen 266,000 Toneladas de Aceite consumo proyectadas.</a:t>
            </a:r>
            <a:endParaRPr lang="en-US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8F7C0-2D62-4ED0-A879-4D5015905F80}" type="slidenum">
              <a:rPr lang="es-ES"/>
              <a:pPr>
                <a:defRPr/>
              </a:pPr>
              <a:t>7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14375" y="1500188"/>
            <a:ext cx="7858125" cy="20002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es-ES" dirty="0" smtClean="0"/>
              <a:t>Consumo per cápita de aceites y grasas vegetales ( ANIAME ):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000" dirty="0" smtClean="0"/>
              <a:t> Debajo de los niveles internacionales.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000" dirty="0" smtClean="0"/>
              <a:t> Demanda futura de aceites y grasas vegetales será mayor, como sustituto de aceites y grasa de origen animal  y marino.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satMod val="200000"/>
                  </a:schemeClr>
                </a:solidFill>
              </a:rPr>
              <a:t>Conocimiento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 del Mercado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4FCA1-0966-4A79-BAC0-9DA75A1A1F93}" type="slidenum">
              <a:rPr lang="es-ES"/>
              <a:pPr>
                <a:defRPr/>
              </a:pPr>
              <a:t>8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7937500" cy="5006975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 </a:t>
            </a:r>
            <a:r>
              <a:rPr lang="es-MX" sz="2400" dirty="0" smtClean="0"/>
              <a:t>Niveles Aceptables en Aceite de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000" dirty="0" smtClean="0"/>
              <a:t> Ácidos grasos libres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000" dirty="0" smtClean="0"/>
              <a:t>Nivel de oxidación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</a:t>
            </a:r>
            <a:r>
              <a:rPr lang="es-MX" sz="2400" dirty="0" smtClean="0"/>
              <a:t>Para lograr lo anterior es necesario: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</a:t>
            </a:r>
            <a:r>
              <a:rPr lang="es-MX" sz="2000" dirty="0" smtClean="0"/>
              <a:t>Recolección y procesamiento inmediatamente después de la cosecha.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r>
              <a:rPr lang="es-MX" sz="2400" dirty="0" smtClean="0"/>
              <a:t>Este es el resultado final de una serie de procesos que incluyen entre otros lo siguiente: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600" dirty="0" smtClean="0"/>
              <a:t>Fertilidad del Suelo</a:t>
            </a:r>
          </a:p>
          <a:p>
            <a:pPr marL="996696"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</a:t>
            </a:r>
            <a:r>
              <a:rPr lang="es-MX" sz="2200" dirty="0" smtClean="0"/>
              <a:t>Cortar las hojas de la palma de aceite y ubicarlas en filas entre ellas.</a:t>
            </a:r>
          </a:p>
          <a:p>
            <a:pPr marL="740664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600" dirty="0" smtClean="0"/>
              <a:t>Compactación del Suelo </a:t>
            </a:r>
          </a:p>
          <a:p>
            <a:pPr marL="996696"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dirty="0" smtClean="0"/>
              <a:t> </a:t>
            </a:r>
            <a:r>
              <a:rPr lang="es-MX" sz="2200" dirty="0" smtClean="0"/>
              <a:t>Uso de maquinaria pesada en suelos firmes y donde los espacios lo permitan.</a:t>
            </a:r>
          </a:p>
          <a:p>
            <a:pPr marL="996696"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MX" sz="2200" dirty="0" smtClean="0"/>
              <a:t> Uso de animales de tiro o carretillas en suelos suaves donde la maquinaria pesada se atasca.</a:t>
            </a:r>
          </a:p>
          <a:p>
            <a:pPr marL="740664" lvl="1" fontAlgn="auto">
              <a:spcAft>
                <a:spcPts val="0"/>
              </a:spcAft>
              <a:buFont typeface="Wingdings"/>
              <a:buNone/>
              <a:defRPr/>
            </a:pPr>
            <a:endParaRPr lang="es-MX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Calidad Esperada 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1507" name="3 CuadroTexto"/>
          <p:cNvSpPr txBox="1">
            <a:spLocks noChangeArrowheads="1"/>
          </p:cNvSpPr>
          <p:nvPr/>
        </p:nvSpPr>
        <p:spPr bwMode="auto">
          <a:xfrm>
            <a:off x="1403350" y="6211888"/>
            <a:ext cx="5043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MX">
                <a:latin typeface="Corbel" pitchFamily="34" charset="0"/>
              </a:rPr>
              <a:t>Fuente:  Tecnología para la Producción de Palma de</a:t>
            </a:r>
          </a:p>
          <a:p>
            <a:r>
              <a:rPr lang="es-MX">
                <a:latin typeface="Corbel" pitchFamily="34" charset="0"/>
              </a:rPr>
              <a:t>                  Aceite, Libro Técnico. Diciembre 2006.</a:t>
            </a:r>
            <a:endParaRPr lang="en-US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49BF64-4143-4BB8-8300-0793CF049607}" type="slidenum">
              <a:rPr lang="es-ES"/>
              <a:pPr>
                <a:defRPr/>
              </a:pPr>
              <a:t>9</a:t>
            </a:fld>
            <a:endParaRPr lang="es-ES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06438" y="1350963"/>
            <a:ext cx="5718175" cy="9779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en-U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06438" y="512763"/>
            <a:ext cx="8156575" cy="7762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MX" dirty="0" smtClean="0">
                <a:solidFill>
                  <a:schemeClr val="tx2">
                    <a:satMod val="200000"/>
                  </a:schemeClr>
                </a:solidFill>
              </a:rPr>
              <a:t>Incremento en Ventas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1214438"/>
            <a:ext cx="8215313" cy="458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4 CuadroTexto"/>
          <p:cNvSpPr txBox="1">
            <a:spLocks noChangeArrowheads="1"/>
          </p:cNvSpPr>
          <p:nvPr/>
        </p:nvSpPr>
        <p:spPr bwMode="auto">
          <a:xfrm>
            <a:off x="1500188" y="6143625"/>
            <a:ext cx="7429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>
                <a:latin typeface="Corbel" pitchFamily="34" charset="0"/>
              </a:rPr>
              <a:t>Fuente:  Plan Rector del Sistema Producto Palma de Aceite de Chiapas, 2004-2014. </a:t>
            </a:r>
            <a:endParaRPr lang="en-US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1949</Words>
  <PresentationFormat>Presentación en pantalla (4:3)</PresentationFormat>
  <Paragraphs>400</Paragraphs>
  <Slides>36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Metro</vt:lpstr>
      <vt:lpstr>Diapositiva 1</vt:lpstr>
      <vt:lpstr>COMERCIALIZACIÓN</vt:lpstr>
      <vt:lpstr>Agenda </vt:lpstr>
      <vt:lpstr>Conocimiento del Mercado</vt:lpstr>
      <vt:lpstr>Conocimiento del Mercado</vt:lpstr>
      <vt:lpstr>Conocimiento del Mercado</vt:lpstr>
      <vt:lpstr>Conocimiento del Mercado</vt:lpstr>
      <vt:lpstr>Calidad Esperada </vt:lpstr>
      <vt:lpstr>Incremento en Ventas</vt:lpstr>
      <vt:lpstr>Incremento en Ventas</vt:lpstr>
      <vt:lpstr>Ingresos y Rentabilidad</vt:lpstr>
      <vt:lpstr>ADMINISTRACIÓN</vt:lpstr>
      <vt:lpstr>Agenda </vt:lpstr>
      <vt:lpstr>Administración</vt:lpstr>
      <vt:lpstr>Proceso Administrativo</vt:lpstr>
      <vt:lpstr>Preguntas de Planeación</vt:lpstr>
      <vt:lpstr>Proceso Administrativo</vt:lpstr>
      <vt:lpstr>Preguntas de Organización</vt:lpstr>
      <vt:lpstr>Proceso Administrativo</vt:lpstr>
      <vt:lpstr>Preguntas de Dirección</vt:lpstr>
      <vt:lpstr>Proceso Administrativo</vt:lpstr>
      <vt:lpstr>Preguntas de Control</vt:lpstr>
      <vt:lpstr>FINANZAS</vt:lpstr>
      <vt:lpstr>Agenda</vt:lpstr>
      <vt:lpstr>Definiciones y Roles de Información Financiera</vt:lpstr>
      <vt:lpstr>Definiciones Relevantes </vt:lpstr>
      <vt:lpstr>Diapositiva 27</vt:lpstr>
      <vt:lpstr>Definiciones Relevantes </vt:lpstr>
      <vt:lpstr>Ciclo Contable</vt:lpstr>
      <vt:lpstr>Registros para Estados Financieros – Resumen Balance General</vt:lpstr>
      <vt:lpstr>Ejemplo Balance General</vt:lpstr>
      <vt:lpstr>Registro para Estados Financieros – Resumen Estado de Resultados</vt:lpstr>
      <vt:lpstr>Registro para Estados Financieros – Estado de Resultados</vt:lpstr>
      <vt:lpstr>Ejemplo Estado de Resultados</vt:lpstr>
      <vt:lpstr>Esquemas de Financiamiento</vt:lpstr>
      <vt:lpstr>Desglose de Tipos de Apoyo dentro de FOFOE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Armando</dc:creator>
  <cp:lastModifiedBy>Armando</cp:lastModifiedBy>
  <cp:revision>14</cp:revision>
  <dcterms:created xsi:type="dcterms:W3CDTF">2009-02-06T22:53:23Z</dcterms:created>
  <dcterms:modified xsi:type="dcterms:W3CDTF">2009-02-13T17:54:56Z</dcterms:modified>
</cp:coreProperties>
</file>